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1" r:id="rId3"/>
    <p:sldId id="282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3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F64"/>
    <a:srgbClr val="FFFFD1"/>
    <a:srgbClr val="FFFF99"/>
    <a:srgbClr val="FF3300"/>
    <a:srgbClr val="35363D"/>
    <a:srgbClr val="6A573B"/>
    <a:srgbClr val="C7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41" autoAdjust="0"/>
  </p:normalViewPr>
  <p:slideViewPr>
    <p:cSldViewPr snapToGrid="0">
      <p:cViewPr>
        <p:scale>
          <a:sx n="75" d="100"/>
          <a:sy n="75" d="100"/>
        </p:scale>
        <p:origin x="-888" y="-1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176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E575F7A4-F66F-154A-AF3E-69614DDDA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58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3F6D571A-DBEF-3F48-B094-B0478AE30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2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FF353-ED2A-2847-8ACC-4D074723A69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1E9C4-3096-314F-9603-38038E40C1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44C8D-F123-3E40-9CE5-B23471E16AD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90945-0674-5947-B0AE-27990BEC8F0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4D3BC-9D30-0B46-BF60-CFAABE7E87C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98625" y="903288"/>
            <a:ext cx="4127500" cy="3095625"/>
          </a:xfrm>
          <a:solidFill>
            <a:srgbClr val="FFFFFF"/>
          </a:solidFill>
          <a:ln/>
        </p:spPr>
      </p:sp>
      <p:sp>
        <p:nvSpPr>
          <p:cNvPr id="7065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147970" y="4298898"/>
            <a:ext cx="5234609" cy="343485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98625" y="903288"/>
            <a:ext cx="4127500" cy="3095625"/>
          </a:xfrm>
          <a:solidFill>
            <a:srgbClr val="FFFFFF"/>
          </a:solidFill>
          <a:ln/>
        </p:spPr>
      </p:sp>
      <p:sp>
        <p:nvSpPr>
          <p:cNvPr id="686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147970" y="4298898"/>
            <a:ext cx="5234609" cy="343485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98625" y="903288"/>
            <a:ext cx="4127500" cy="3095625"/>
          </a:xfrm>
          <a:solidFill>
            <a:srgbClr val="FFFFFF"/>
          </a:solidFill>
          <a:ln/>
        </p:spPr>
      </p:sp>
      <p:sp>
        <p:nvSpPr>
          <p:cNvPr id="645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147970" y="4298898"/>
            <a:ext cx="5234609" cy="343485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98625" y="903288"/>
            <a:ext cx="4127500" cy="3095625"/>
          </a:xfrm>
          <a:solidFill>
            <a:srgbClr val="FFFFFF"/>
          </a:solidFill>
          <a:ln/>
        </p:spPr>
      </p:sp>
      <p:sp>
        <p:nvSpPr>
          <p:cNvPr id="6656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147970" y="4298898"/>
            <a:ext cx="5234609" cy="343485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0963"/>
            <a:ext cx="2438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4550"/>
            <a:ext cx="9144000" cy="0"/>
          </a:xfrm>
          <a:prstGeom prst="line">
            <a:avLst/>
          </a:prstGeom>
          <a:noFill/>
          <a:ln w="12700">
            <a:solidFill>
              <a:srgbClr val="C76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183"/>
          <p:cNvSpPr>
            <a:spLocks noChangeArrowheads="1"/>
          </p:cNvSpPr>
          <p:nvPr userDrawn="1"/>
        </p:nvSpPr>
        <p:spPr bwMode="auto">
          <a:xfrm>
            <a:off x="361950" y="158750"/>
            <a:ext cx="5014960" cy="9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35363D"/>
                </a:solidFill>
                <a:latin typeface="Arial" charset="0"/>
                <a:cs typeface="+mn-cs"/>
              </a:rPr>
              <a:t>2012 Summer School on Computational Materials Science</a:t>
            </a:r>
            <a:r>
              <a:rPr lang="en-US" sz="1400" b="1" dirty="0" smtClean="0">
                <a:solidFill>
                  <a:srgbClr val="35363D"/>
                </a:solidFill>
                <a:latin typeface="Arial" charset="0"/>
                <a:cs typeface="+mn-cs"/>
              </a:rPr>
              <a:t> </a:t>
            </a:r>
            <a:br>
              <a:rPr lang="en-US" sz="1400" b="1" dirty="0" smtClean="0">
                <a:solidFill>
                  <a:srgbClr val="35363D"/>
                </a:solidFill>
                <a:latin typeface="Arial" charset="0"/>
                <a:cs typeface="+mn-cs"/>
              </a:rPr>
            </a:br>
            <a:r>
              <a:rPr lang="en-US" sz="1600" b="1" dirty="0" smtClean="0">
                <a:solidFill>
                  <a:srgbClr val="35363D"/>
                </a:solidFill>
                <a:latin typeface="Arial" charset="0"/>
                <a:cs typeface="+mn-cs"/>
              </a:rPr>
              <a:t>Quantum Monte Carlo: Theory and Fundamentals</a:t>
            </a:r>
            <a:endParaRPr lang="en-US" sz="1600" dirty="0" smtClean="0">
              <a:latin typeface="Arial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 sz="1200" b="1" dirty="0" smtClean="0">
                <a:latin typeface="Arial" charset="0"/>
                <a:cs typeface="+mn-cs"/>
              </a:rPr>
              <a:t>July 23–-27, 2012 • University of Illinois at Urbana–Champaign</a:t>
            </a:r>
          </a:p>
          <a:p>
            <a:pPr>
              <a:lnSpc>
                <a:spcPct val="110000"/>
              </a:lnSpc>
              <a:defRPr/>
            </a:pPr>
            <a:r>
              <a:rPr lang="en-US" sz="1200" dirty="0" smtClean="0">
                <a:latin typeface="Helvetica" charset="0"/>
                <a:cs typeface="+mn-cs"/>
              </a:rPr>
              <a:t>http://</a:t>
            </a:r>
            <a:r>
              <a:rPr lang="en-US" sz="1200" dirty="0" err="1" smtClean="0">
                <a:latin typeface="Helvetica" charset="0"/>
                <a:cs typeface="+mn-cs"/>
              </a:rPr>
              <a:t>www.mcc.uiuc.edu</a:t>
            </a:r>
            <a:r>
              <a:rPr lang="en-US" sz="1200" dirty="0" smtClean="0">
                <a:latin typeface="Helvetica" charset="0"/>
                <a:cs typeface="+mn-cs"/>
              </a:rPr>
              <a:t>/</a:t>
            </a:r>
            <a:r>
              <a:rPr lang="en-US" sz="1200" dirty="0" err="1" smtClean="0">
                <a:latin typeface="Helvetica" charset="0"/>
                <a:cs typeface="+mn-cs"/>
              </a:rPr>
              <a:t>summerschool</a:t>
            </a:r>
            <a:r>
              <a:rPr lang="en-US" sz="1200" dirty="0" smtClean="0">
                <a:latin typeface="Helvetica" charset="0"/>
                <a:cs typeface="+mn-cs"/>
              </a:rPr>
              <a:t>/2012/</a:t>
            </a:r>
            <a:endParaRPr lang="en-US" sz="1200" dirty="0">
              <a:solidFill>
                <a:schemeClr val="accent2"/>
              </a:solidFill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8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98438"/>
            <a:ext cx="205740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98438"/>
            <a:ext cx="6019800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4ABB877-F4A4-EA4F-9E96-F550B35EC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7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20813"/>
            <a:ext cx="4038600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420813"/>
            <a:ext cx="4038600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8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2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153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20813"/>
            <a:ext cx="82296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4ABB877-F4A4-EA4F-9E96-F550B35EC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87413" y="1933575"/>
            <a:ext cx="7366000" cy="18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  <a:cs typeface="+mn-cs"/>
              </a:rPr>
              <a:t>Applications of QMC to Geophysics</a:t>
            </a:r>
            <a:endParaRPr lang="en-US" sz="1400" dirty="0">
              <a:latin typeface="Arial" charset="0"/>
              <a:cs typeface="+mn-cs"/>
            </a:endParaRPr>
          </a:p>
          <a:p>
            <a:pPr algn="ctr" eaLnBrk="1" hangingPunct="1">
              <a:defRPr/>
            </a:pPr>
            <a:r>
              <a:rPr lang="en-US" b="1" dirty="0">
                <a:latin typeface="Arial" charset="0"/>
                <a:cs typeface="Arial Unicode MS" charset="0"/>
              </a:rPr>
              <a:t>Ronald Cohen</a:t>
            </a:r>
          </a:p>
          <a:p>
            <a:pPr algn="ctr" eaLnBrk="1" hangingPunct="1">
              <a:defRPr/>
            </a:pPr>
            <a:r>
              <a:rPr lang="en-US" sz="1600" b="1" dirty="0">
                <a:latin typeface="Arial" charset="0"/>
                <a:cs typeface="Arial Unicode MS" charset="0"/>
              </a:rPr>
              <a:t>Geophysical Laboratory</a:t>
            </a:r>
            <a:endParaRPr lang="en-US" b="1" dirty="0">
              <a:latin typeface="Arial" charset="0"/>
              <a:cs typeface="Arial Unicode MS" charset="0"/>
            </a:endParaRPr>
          </a:p>
          <a:p>
            <a:pPr algn="ctr" eaLnBrk="1" hangingPunct="1">
              <a:defRPr/>
            </a:pPr>
            <a:r>
              <a:rPr lang="en-US" sz="1600" dirty="0">
                <a:latin typeface="Arial" charset="0"/>
                <a:cs typeface="Arial Unicode MS" charset="0"/>
              </a:rPr>
              <a:t>Carnegie Institution of Washington</a:t>
            </a:r>
          </a:p>
          <a:p>
            <a:pPr algn="ctr" eaLnBrk="1" hangingPunct="1">
              <a:defRPr/>
            </a:pPr>
            <a:r>
              <a:rPr lang="en-US" sz="1600" dirty="0">
                <a:latin typeface="Arial" charset="0"/>
                <a:cs typeface="Arial Unicode MS" charset="0"/>
              </a:rPr>
              <a:t>cohen@gl.ciw.edu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400" dirty="0">
              <a:solidFill>
                <a:srgbClr val="171717"/>
              </a:solidFill>
              <a:latin typeface="LucidaSans" charset="0"/>
              <a:cs typeface="+mn-cs"/>
            </a:endParaRPr>
          </a:p>
        </p:txBody>
      </p:sp>
      <p:sp>
        <p:nvSpPr>
          <p:cNvPr id="2224" name="Rectangle 176"/>
          <p:cNvSpPr>
            <a:spLocks noChangeArrowheads="1"/>
          </p:cNvSpPr>
          <p:nvPr/>
        </p:nvSpPr>
        <p:spPr bwMode="auto">
          <a:xfrm>
            <a:off x="863600" y="59245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172" name="Group 187"/>
          <p:cNvGrpSpPr>
            <a:grpSpLocks/>
          </p:cNvGrpSpPr>
          <p:nvPr/>
        </p:nvGrpSpPr>
        <p:grpSpPr bwMode="auto">
          <a:xfrm>
            <a:off x="0" y="228600"/>
            <a:ext cx="9144000" cy="960438"/>
            <a:chOff x="0" y="176"/>
            <a:chExt cx="5760" cy="605"/>
          </a:xfrm>
        </p:grpSpPr>
        <p:grpSp>
          <p:nvGrpSpPr>
            <p:cNvPr id="7173" name="Group 186"/>
            <p:cNvGrpSpPr>
              <a:grpSpLocks/>
            </p:cNvGrpSpPr>
            <p:nvPr/>
          </p:nvGrpSpPr>
          <p:grpSpPr bwMode="auto">
            <a:xfrm>
              <a:off x="0" y="176"/>
              <a:ext cx="5501" cy="605"/>
              <a:chOff x="0" y="176"/>
              <a:chExt cx="5501" cy="605"/>
            </a:xfrm>
          </p:grpSpPr>
          <p:pic>
            <p:nvPicPr>
              <p:cNvPr id="7175" name="Picture 18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" y="176"/>
                <a:ext cx="1219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3" name="Line 185"/>
              <p:cNvSpPr>
                <a:spLocks noChangeShapeType="1"/>
              </p:cNvSpPr>
              <p:nvPr/>
            </p:nvSpPr>
            <p:spPr bwMode="auto">
              <a:xfrm>
                <a:off x="0" y="738"/>
                <a:ext cx="4836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232" name="Line 184"/>
            <p:cNvSpPr>
              <a:spLocks noChangeShapeType="1"/>
            </p:cNvSpPr>
            <p:nvPr/>
          </p:nvSpPr>
          <p:spPr bwMode="auto">
            <a:xfrm>
              <a:off x="4948" y="738"/>
              <a:ext cx="812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</a:rPr>
              <a:t>QMC Summer School 2012 UIUC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87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Elasticity—c11-c12 stishovite</a:t>
            </a:r>
            <a:br>
              <a:rPr lang="en-US" smtClean="0"/>
            </a:br>
            <a:endParaRPr lang="en-US" dirty="0"/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K.Driver, Ohio State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939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285038" cy="4573588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 type="none" w="lg" len="med"/>
          </a:ln>
        </p:spPr>
      </p:pic>
    </p:spTree>
    <p:extLst>
      <p:ext uri="{BB962C8B-B14F-4D97-AF65-F5344CB8AC3E}">
        <p14:creationId xmlns:p14="http://schemas.microsoft.com/office/powerpoint/2010/main" val="42615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Elasticity—c11-c12 stishovite</a:t>
            </a:r>
            <a:br>
              <a:rPr lang="en-US" smtClean="0"/>
            </a:br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663700"/>
            <a:ext cx="8229600" cy="4584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 2 </a:t>
            </a:r>
            <a:r>
              <a:rPr lang="en-US" dirty="0"/>
              <a:t>million </a:t>
            </a:r>
            <a:r>
              <a:rPr lang="en-US" dirty="0" smtClean="0"/>
              <a:t>CPU </a:t>
            </a:r>
            <a:r>
              <a:rPr lang="en-US" dirty="0" smtClean="0"/>
              <a:t>hours on NESRC Cray XT4 TM “Franklin” system contains nearly 20,000 processor cores, now retired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1447800" y="2849563"/>
            <a:ext cx="2006600" cy="274637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 type="none" w="lg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500,000 CPU hours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5752719" y="2752569"/>
            <a:ext cx="2197100" cy="274637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 type="none" w="lg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1,300,000 CPU hours</a:t>
            </a:r>
          </a:p>
        </p:txBody>
      </p:sp>
      <p:pic>
        <p:nvPicPr>
          <p:cNvPr id="60425" name="Picture 15" descr="VMC_EvsStrain"/>
          <p:cNvPicPr>
            <a:picLocks noChangeAspect="1" noChangeArrowheads="1"/>
          </p:cNvPicPr>
          <p:nvPr/>
        </p:nvPicPr>
        <p:blipFill>
          <a:blip r:embed="rId2"/>
          <a:srcRect t="12494"/>
          <a:stretch>
            <a:fillRect/>
          </a:stretch>
        </p:blipFill>
        <p:spPr bwMode="auto">
          <a:xfrm>
            <a:off x="0" y="3276600"/>
            <a:ext cx="4735513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7" descr="DMC_EvsStrain"/>
          <p:cNvPicPr>
            <a:picLocks noChangeAspect="1" noChangeArrowheads="1"/>
          </p:cNvPicPr>
          <p:nvPr/>
        </p:nvPicPr>
        <p:blipFill>
          <a:blip r:embed="rId3"/>
          <a:srcRect t="10413"/>
          <a:stretch>
            <a:fillRect/>
          </a:stretch>
        </p:blipFill>
        <p:spPr bwMode="auto">
          <a:xfrm>
            <a:off x="4343400" y="3200400"/>
            <a:ext cx="473551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71800" y="86890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Driver, K. P., Cohen, R. E., Wu, Z., </a:t>
            </a:r>
            <a:r>
              <a:rPr lang="en-US" sz="1100" dirty="0" err="1"/>
              <a:t>Militzer</a:t>
            </a:r>
            <a:r>
              <a:rPr lang="en-US" sz="1100" dirty="0"/>
              <a:t>, B., R√≠</a:t>
            </a:r>
            <a:r>
              <a:rPr lang="en-US" sz="1100" dirty="0" err="1"/>
              <a:t>Os</a:t>
            </a:r>
            <a:r>
              <a:rPr lang="en-US" sz="1100" dirty="0"/>
              <a:t>, P. L. P., </a:t>
            </a:r>
            <a:r>
              <a:rPr lang="en-US" sz="1100" dirty="0" err="1"/>
              <a:t>Towler</a:t>
            </a:r>
            <a:r>
              <a:rPr lang="en-US" sz="1100" dirty="0"/>
              <a:t>, M. D., Needs, R. J. &amp; Wilkins, J. W. Quantum Monte Carlo computations of phase stability, equations of state, and elasticity of high-pressure silica. </a:t>
            </a:r>
            <a:r>
              <a:rPr lang="en-US" sz="1100" i="1" dirty="0"/>
              <a:t>Proceedings of the National Academy of Sciences</a:t>
            </a:r>
            <a:r>
              <a:rPr lang="en-US" sz="1100" dirty="0"/>
              <a:t> </a:t>
            </a:r>
            <a:r>
              <a:rPr lang="en-US" sz="1100" b="1" dirty="0"/>
              <a:t>107</a:t>
            </a:r>
            <a:r>
              <a:rPr lang="en-US" sz="1100" dirty="0"/>
              <a:t>, 9519-</a:t>
            </a:r>
            <a:r>
              <a:rPr lang="en-US" sz="1100" dirty="0" smtClean="0"/>
              <a:t>9524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dirty="0"/>
              <a:t>2010).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31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Elasticity—c11-c12 </a:t>
            </a:r>
            <a:r>
              <a:rPr lang="en-US" dirty="0" err="1" smtClean="0"/>
              <a:t>stishovite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46" name="Picture 8" descr="duffycac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6576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3521347" cy="615553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 type="none" w="lg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+mn-lt"/>
              </a:rPr>
              <a:t>Lattice strain technique in DAC</a:t>
            </a:r>
          </a:p>
          <a:p>
            <a:r>
              <a:rPr lang="en-US" sz="2000" dirty="0">
                <a:latin typeface="+mn-lt"/>
              </a:rPr>
              <a:t>Shieh, Duffy, and Li, 2002</a:t>
            </a:r>
          </a:p>
        </p:txBody>
      </p:sp>
      <p:pic>
        <p:nvPicPr>
          <p:cNvPr id="61449" name="Picture 12" descr="Elastic_constantswex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68605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158235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Driver, K. P., Cohen, R. E., Wu, Z., </a:t>
            </a:r>
            <a:r>
              <a:rPr lang="en-US" sz="1200" dirty="0" err="1"/>
              <a:t>Militzer</a:t>
            </a:r>
            <a:r>
              <a:rPr lang="en-US" sz="1200" dirty="0"/>
              <a:t>, B., R√≠</a:t>
            </a:r>
            <a:r>
              <a:rPr lang="en-US" sz="1200" dirty="0" err="1"/>
              <a:t>Os</a:t>
            </a:r>
            <a:r>
              <a:rPr lang="en-US" sz="1200" dirty="0"/>
              <a:t>, P. L. P., </a:t>
            </a:r>
            <a:r>
              <a:rPr lang="en-US" sz="1200" dirty="0" err="1"/>
              <a:t>Towler</a:t>
            </a:r>
            <a:r>
              <a:rPr lang="en-US" sz="1200" dirty="0"/>
              <a:t>, M. D., Needs, R. J. &amp; Wilkins, J. W. Quantum Monte Carlo computations of phase stability, equations of state, and elasticity of high-pressure silica.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 </a:t>
            </a:r>
            <a:r>
              <a:rPr lang="en-US" sz="1200" b="1" dirty="0"/>
              <a:t>107</a:t>
            </a:r>
            <a:r>
              <a:rPr lang="en-US" sz="1200" dirty="0"/>
              <a:t>, 9519-9524, doi:10.1073/pnas.0912130107 (2010).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38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Equation of State (T=0 DMC+DFPT)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71600"/>
            <a:ext cx="396177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114800"/>
            <a:ext cx="3717471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29" y="4114800"/>
            <a:ext cx="3946071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367810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Equation of State (T=0 DMC+DFPT)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1" y="2133600"/>
            <a:ext cx="3901819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20" y="2133600"/>
            <a:ext cx="3936380" cy="274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200" y="522077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Driver, K. P., Cohen, R. E., Wu, Z., </a:t>
            </a:r>
            <a:r>
              <a:rPr lang="en-US" sz="1100" dirty="0" err="1"/>
              <a:t>Militzer</a:t>
            </a:r>
            <a:r>
              <a:rPr lang="en-US" sz="1100" dirty="0"/>
              <a:t>, B., R√≠</a:t>
            </a:r>
            <a:r>
              <a:rPr lang="en-US" sz="1100" dirty="0" err="1"/>
              <a:t>Os</a:t>
            </a:r>
            <a:r>
              <a:rPr lang="en-US" sz="1100" dirty="0"/>
              <a:t>, P. L. P., </a:t>
            </a:r>
            <a:r>
              <a:rPr lang="en-US" sz="1100" dirty="0" err="1"/>
              <a:t>Towler</a:t>
            </a:r>
            <a:r>
              <a:rPr lang="en-US" sz="1100" dirty="0"/>
              <a:t>, M. D., Needs, R. J. &amp; Wilkins, J. W. Quantum Monte Carlo computations of phase stability, equations of state, and elasticity of high-pressure silica. </a:t>
            </a:r>
            <a:r>
              <a:rPr lang="en-US" sz="1100" i="1" dirty="0"/>
              <a:t>Proceedings of the National Academy of Sciences</a:t>
            </a:r>
            <a:r>
              <a:rPr lang="en-US" sz="1100" dirty="0"/>
              <a:t> </a:t>
            </a:r>
            <a:r>
              <a:rPr lang="en-US" sz="1100" b="1" dirty="0"/>
              <a:t>107</a:t>
            </a:r>
            <a:r>
              <a:rPr lang="en-US" sz="1100" dirty="0"/>
              <a:t>, 9519-</a:t>
            </a:r>
            <a:r>
              <a:rPr lang="en-US" sz="1100" dirty="0" smtClean="0"/>
              <a:t>9524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dirty="0"/>
              <a:t>2010).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73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Quartz-Stishovite Phase Boundary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Quartz_stishovite_phase_boundary.pdf"/>
          <p:cNvPicPr>
            <a:picLocks noChangeAspect="1"/>
          </p:cNvPicPr>
          <p:nvPr/>
        </p:nvPicPr>
        <p:blipFill>
          <a:blip r:embed="rId2"/>
          <a:srcRect t="11481" r="8729" b="6852"/>
          <a:stretch>
            <a:fillRect/>
          </a:stretch>
        </p:blipFill>
        <p:spPr>
          <a:xfrm>
            <a:off x="268941" y="1181100"/>
            <a:ext cx="8100359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3999" cy="817562"/>
          </a:xfrm>
        </p:spPr>
        <p:txBody>
          <a:bodyPr/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  CaCl2-structure → α-PbO2 structure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1600200"/>
            <a:ext cx="5190991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61" y="1130299"/>
            <a:ext cx="4013839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3100" y="4305300"/>
            <a:ext cx="816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/>
              <a:t>(bohr</a:t>
            </a:r>
            <a:r>
              <a:rPr lang="en-US" sz="1000" baseline="30000" dirty="0" smtClean="0"/>
              <a:t>3</a:t>
            </a:r>
            <a:r>
              <a:rPr lang="en-US" sz="1000" baseline="0" dirty="0" smtClean="0"/>
              <a:t>/mol)</a:t>
            </a:r>
            <a:endParaRPr lang="en-US" sz="1000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3810000"/>
            <a:ext cx="3816408" cy="2743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7267" y="539010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Driver, K. P., Cohen, R. E., Wu, Z., </a:t>
            </a:r>
            <a:r>
              <a:rPr lang="en-US" sz="1100" dirty="0" err="1"/>
              <a:t>Militzer</a:t>
            </a:r>
            <a:r>
              <a:rPr lang="en-US" sz="1100" dirty="0"/>
              <a:t>, B., R√≠</a:t>
            </a:r>
            <a:r>
              <a:rPr lang="en-US" sz="1100" dirty="0" err="1"/>
              <a:t>Os</a:t>
            </a:r>
            <a:r>
              <a:rPr lang="en-US" sz="1100" dirty="0"/>
              <a:t>, P. L. P., </a:t>
            </a:r>
            <a:r>
              <a:rPr lang="en-US" sz="1100" dirty="0" err="1"/>
              <a:t>Towler</a:t>
            </a:r>
            <a:r>
              <a:rPr lang="en-US" sz="1100" dirty="0"/>
              <a:t>, M. D., Needs, R. J. &amp; Wilkins, J. W. Quantum Monte Carlo computations of phase stability, equations of state, and elasticity of high-pressure silica. </a:t>
            </a:r>
            <a:r>
              <a:rPr lang="en-US" sz="1100" i="1" dirty="0"/>
              <a:t>Proceedings of the National Academy of Sciences</a:t>
            </a:r>
            <a:r>
              <a:rPr lang="en-US" sz="1100" dirty="0"/>
              <a:t> </a:t>
            </a:r>
            <a:r>
              <a:rPr lang="en-US" sz="1100" b="1" dirty="0"/>
              <a:t>107</a:t>
            </a:r>
            <a:r>
              <a:rPr lang="en-US" sz="1100" dirty="0"/>
              <a:t>, 9519-</a:t>
            </a:r>
            <a:r>
              <a:rPr lang="en-US" sz="1100" dirty="0" smtClean="0"/>
              <a:t>9524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dirty="0"/>
              <a:t>2010).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65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cBN as a pressure standard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2470" name="Picture 6"/>
          <p:cNvPicPr>
            <a:picLocks noChangeAspect="1"/>
          </p:cNvPicPr>
          <p:nvPr/>
        </p:nvPicPr>
        <p:blipFill>
          <a:blip r:embed="rId2"/>
          <a:srcRect l="42905" b="38889"/>
          <a:stretch>
            <a:fillRect/>
          </a:stretch>
        </p:blipFill>
        <p:spPr bwMode="auto">
          <a:xfrm>
            <a:off x="3276600" y="1524000"/>
            <a:ext cx="53927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304800" y="1905000"/>
            <a:ext cx="2971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 baseline="0" dirty="0"/>
              <a:t>Cubic boron nitride is an ideal pressure standard.</a:t>
            </a:r>
          </a:p>
          <a:p>
            <a:pPr lvl="1">
              <a:buFont typeface="Arial" charset="0"/>
              <a:buChar char="•"/>
            </a:pPr>
            <a:r>
              <a:rPr lang="en-US" sz="2100" baseline="0" dirty="0"/>
              <a:t>Stable over wide</a:t>
            </a:r>
          </a:p>
          <a:p>
            <a:r>
              <a:rPr lang="en-US" sz="2100" baseline="0" dirty="0"/>
              <a:t>pressure and temperature range</a:t>
            </a:r>
          </a:p>
          <a:p>
            <a:pPr lvl="1">
              <a:buFont typeface="Arial" charset="0"/>
              <a:buChar char="•"/>
            </a:pPr>
            <a:r>
              <a:rPr lang="en-US" sz="2100" baseline="0" dirty="0"/>
              <a:t>Single Raman mode for calibration</a:t>
            </a:r>
          </a:p>
          <a:p>
            <a:pPr lvl="1">
              <a:buFont typeface="Arial" charset="0"/>
              <a:buChar char="•"/>
            </a:pPr>
            <a:r>
              <a:rPr lang="en-US" sz="2100" baseline="0" dirty="0"/>
              <a:t>Single lattice parameter</a:t>
            </a:r>
          </a:p>
        </p:txBody>
      </p:sp>
    </p:spTree>
    <p:extLst>
      <p:ext uri="{BB962C8B-B14F-4D97-AF65-F5344CB8AC3E}">
        <p14:creationId xmlns:p14="http://schemas.microsoft.com/office/powerpoint/2010/main" val="149634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Pseudopotentials are remaining source of error</a:t>
            </a:r>
            <a:endParaRPr lang="en-GB" dirty="0" smtClean="0"/>
          </a:p>
        </p:txBody>
      </p:sp>
      <p:sp>
        <p:nvSpPr>
          <p:cNvPr id="6963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Cannot afford to do a large </a:t>
            </a:r>
            <a:br>
              <a:rPr lang="en-US" sz="2000" dirty="0" smtClean="0"/>
            </a:br>
            <a:r>
              <a:rPr lang="en-US" sz="2000" dirty="0" smtClean="0"/>
              <a:t>supercell with all-electron</a:t>
            </a:r>
          </a:p>
          <a:p>
            <a:r>
              <a:rPr lang="en-US" sz="2000" dirty="0" smtClean="0"/>
              <a:t>Therefore, compute pseudo-</a:t>
            </a:r>
            <a:br>
              <a:rPr lang="en-US" sz="2000" dirty="0" smtClean="0"/>
            </a:br>
            <a:r>
              <a:rPr lang="en-US" sz="2000" dirty="0" smtClean="0"/>
              <a:t>potential corrections in small</a:t>
            </a:r>
            <a:br>
              <a:rPr lang="en-US" sz="2000" dirty="0" smtClean="0"/>
            </a:br>
            <a:r>
              <a:rPr lang="en-US" sz="2000" dirty="0" err="1" smtClean="0"/>
              <a:t>supercells</a:t>
            </a:r>
            <a:r>
              <a:rPr lang="en-US" sz="2000" dirty="0" smtClean="0"/>
              <a:t> and extrapolate </a:t>
            </a:r>
            <a:br>
              <a:rPr lang="en-US" sz="2000" dirty="0" smtClean="0"/>
            </a:br>
            <a:r>
              <a:rPr lang="en-US" sz="2000" dirty="0" smtClean="0"/>
              <a:t>to bulk limit</a:t>
            </a:r>
          </a:p>
          <a:p>
            <a:r>
              <a:rPr lang="en-US" sz="2000" dirty="0" smtClean="0"/>
              <a:t>Did comparison for 3 PPs:</a:t>
            </a:r>
          </a:p>
          <a:p>
            <a:pPr lvl="1"/>
            <a:r>
              <a:rPr lang="en-US" sz="1800" dirty="0" smtClean="0"/>
              <a:t>Wu-Cohen GGA</a:t>
            </a:r>
          </a:p>
          <a:p>
            <a:pPr lvl="1"/>
            <a:r>
              <a:rPr lang="en-US" sz="1800" dirty="0" smtClean="0"/>
              <a:t>Trail-Needs </a:t>
            </a:r>
            <a:r>
              <a:rPr lang="en-US" sz="1800" dirty="0" err="1" smtClean="0"/>
              <a:t>Hartree-Fock</a:t>
            </a:r>
            <a:endParaRPr lang="en-US" sz="1800" dirty="0" smtClean="0"/>
          </a:p>
          <a:p>
            <a:pPr lvl="1"/>
            <a:r>
              <a:rPr lang="en-US" sz="1800" dirty="0" err="1" smtClean="0"/>
              <a:t>Burkatzki</a:t>
            </a:r>
            <a:r>
              <a:rPr lang="en-US" sz="1800" dirty="0" smtClean="0"/>
              <a:t> et al </a:t>
            </a:r>
            <a:r>
              <a:rPr lang="en-US" sz="1800" dirty="0" err="1" smtClean="0"/>
              <a:t>Hartree-Fock</a:t>
            </a:r>
            <a:endParaRPr lang="en-US" sz="1800" dirty="0" smtClean="0"/>
          </a:p>
          <a:p>
            <a:r>
              <a:rPr lang="en-US" sz="2000" dirty="0" smtClean="0"/>
              <a:t>Computed pressure corrections</a:t>
            </a:r>
            <a:br>
              <a:rPr lang="en-US" sz="2000" dirty="0" smtClean="0"/>
            </a:br>
            <a:r>
              <a:rPr lang="en-US" sz="2000" dirty="0" smtClean="0"/>
              <a:t> by taking (LAPW EOS – PP EOS)‏</a:t>
            </a:r>
          </a:p>
          <a:p>
            <a:r>
              <a:rPr lang="en-US" sz="2000" dirty="0" smtClean="0"/>
              <a:t>Two </a:t>
            </a:r>
            <a:r>
              <a:rPr lang="en-US" sz="2000" dirty="0" err="1" smtClean="0"/>
              <a:t>supercells</a:t>
            </a:r>
            <a:r>
              <a:rPr lang="en-US" sz="2000" dirty="0" smtClean="0"/>
              <a:t>:  2-atom and 8-atom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539D9F-9A9D-6146-A4E4-A4E732CA38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1700213"/>
            <a:ext cx="4549775" cy="340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482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07325" cy="1144588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900" dirty="0"/>
              <a:t>All-electron QMC for solids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077913"/>
            <a:ext cx="3811587" cy="3611562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Current QMC calculations on solids use pseudopotentials (PPs) from Hartree-Fock or DFT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When different PPs give different results, how do we know which to use?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In DFT, decide based on agreement with all-electron calculation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We would like to do the same in QMC.  Has only been done for hydrogen and helium.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567238" y="1077913"/>
            <a:ext cx="3810000" cy="319722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LAPW is generally gold standard for DFT.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Use orbitals from LAPW calculation in QMC simulation.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Requires efficient evaluation methods and careful numerics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dirty="0"/>
              <a:t>Use atomic-like representation near nuclei, plane-wave or B-splines in interstitial region: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5094288"/>
            <a:ext cx="7466013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539D9F-9A9D-6146-A4E4-A4E732CA38E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190500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974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74ABB877-F4A4-EA4F-9E96-F550B35EC8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4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cBN equation of state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048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latin typeface="+mn-lt"/>
              </a:rPr>
              <a:t>64 </a:t>
            </a:r>
            <a:r>
              <a:rPr lang="en-US" sz="1800" baseline="0" dirty="0" smtClean="0">
                <a:latin typeface="+mn-lt"/>
              </a:rPr>
              <a:t>atom supercell, qmcPACK</a:t>
            </a:r>
            <a:endParaRPr lang="en-US" sz="1800" baseline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0500" y="965200"/>
            <a:ext cx="180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uncorrected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990600"/>
            <a:ext cx="146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corrected</a:t>
            </a:r>
            <a:endParaRPr lang="en-US" baseline="0" dirty="0">
              <a:latin typeface="+mn-lt"/>
            </a:endParaRPr>
          </a:p>
        </p:txBody>
      </p:sp>
      <p:pic>
        <p:nvPicPr>
          <p:cNvPr id="17" name="Picture 16" descr="300KPressureVolumeResiduals-correc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92" y="3886194"/>
            <a:ext cx="3657600" cy="2743200"/>
          </a:xfrm>
          <a:prstGeom prst="rect">
            <a:avLst/>
          </a:prstGeom>
        </p:spPr>
      </p:pic>
      <p:pic>
        <p:nvPicPr>
          <p:cNvPr id="18" name="Picture 17" descr="300KPressureVolumeResiduals-uncorr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2" y="3911594"/>
            <a:ext cx="3657600" cy="2743200"/>
          </a:xfrm>
          <a:prstGeom prst="rect">
            <a:avLst/>
          </a:prstGeom>
        </p:spPr>
      </p:pic>
      <p:pic>
        <p:nvPicPr>
          <p:cNvPr id="19" name="Picture 18" descr="300K_PressureVolume-uncorrect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2" y="1346194"/>
            <a:ext cx="3657600" cy="2743200"/>
          </a:xfrm>
          <a:prstGeom prst="rect">
            <a:avLst/>
          </a:prstGeom>
        </p:spPr>
      </p:pic>
      <p:pic>
        <p:nvPicPr>
          <p:cNvPr id="20" name="Picture 19" descr="300K_PressureVolume-correct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892" y="1371594"/>
            <a:ext cx="3657600" cy="2743200"/>
          </a:xfrm>
          <a:prstGeom prst="rect">
            <a:avLst/>
          </a:prstGeom>
        </p:spPr>
      </p:pic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134620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School 2012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cBN Raman Frequencies</a:t>
            </a:r>
            <a:endParaRPr lang="en-GB" dirty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7299" y="1420813"/>
            <a:ext cx="3598863" cy="4725987"/>
          </a:xfrm>
        </p:spPr>
        <p:txBody>
          <a:bodyPr/>
          <a:lstStyle/>
          <a:p>
            <a:r>
              <a:rPr lang="en-GB" sz="1400" dirty="0" smtClean="0"/>
              <a:t>Within harmonic approx. DFT frequency is reasonable</a:t>
            </a:r>
          </a:p>
          <a:p>
            <a:r>
              <a:rPr lang="en-GB" sz="1400" dirty="0" smtClean="0"/>
              <a:t>But, </a:t>
            </a:r>
            <a:r>
              <a:rPr lang="en-GB" sz="1400" dirty="0" err="1" smtClean="0"/>
              <a:t>cBN</a:t>
            </a:r>
            <a:r>
              <a:rPr lang="en-GB" sz="1400" dirty="0" smtClean="0"/>
              <a:t> Raman mode is quite anharmonic</a:t>
            </a:r>
          </a:p>
          <a:p>
            <a:r>
              <a:rPr lang="en-GB" sz="1400" dirty="0" smtClean="0"/>
              <a:t>With anharmonic corrections, DFT frequencies are not so good.</a:t>
            </a:r>
          </a:p>
          <a:p>
            <a:r>
              <a:rPr lang="en-GB" sz="1400" dirty="0" smtClean="0"/>
              <a:t>Compute energy vs. displacement with DMC and do 4th-order fit.  Solve 1D Schrodinger eq. to get frequency</a:t>
            </a:r>
          </a:p>
          <a:p>
            <a:r>
              <a:rPr lang="en-GB" sz="1400" dirty="0" smtClean="0"/>
              <a:t>Anharmonic DMC frequency is correct to within statistical error</a:t>
            </a:r>
            <a:endParaRPr lang="en-GB" sz="1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4152900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95400"/>
            <a:ext cx="4724400" cy="35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36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cBN Raman Frequencies</a:t>
            </a:r>
            <a:endParaRPr lang="en-GB" dirty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75099" y="1420813"/>
            <a:ext cx="4691063" cy="4725987"/>
          </a:xfrm>
        </p:spPr>
        <p:txBody>
          <a:bodyPr/>
          <a:lstStyle/>
          <a:p>
            <a:r>
              <a:rPr lang="en-GB" sz="1400" dirty="0" smtClean="0"/>
              <a:t>Raman frequencies are linear in 1/V</a:t>
            </a:r>
          </a:p>
          <a:p>
            <a:r>
              <a:rPr lang="en-GB" sz="1400" dirty="0" smtClean="0"/>
              <a:t>When combined with EOS, data can be used to directly measure pressure from the Raman frequency</a:t>
            </a:r>
          </a:p>
          <a:p>
            <a:r>
              <a:rPr lang="en-GB" sz="1400" dirty="0" smtClean="0"/>
              <a:t>There is some intrinsic T-dependent shift due to </a:t>
            </a:r>
            <a:r>
              <a:rPr lang="en-GB" sz="1400" dirty="0" err="1" smtClean="0"/>
              <a:t>anharmonicity</a:t>
            </a:r>
            <a:endParaRPr lang="en-GB" sz="1400" dirty="0" smtClean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687" y="3962400"/>
            <a:ext cx="36619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6250"/>
          <a:stretch/>
        </p:blipFill>
        <p:spPr>
          <a:xfrm>
            <a:off x="4267200" y="2971800"/>
            <a:ext cx="487680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82" y="1165225"/>
            <a:ext cx="3753293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728130" y="3505200"/>
            <a:ext cx="78320" cy="1016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2350" y="3282950"/>
            <a:ext cx="109707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Measured</a:t>
            </a:r>
            <a:endParaRPr lang="en-US" sz="1600" baseline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500" y="2244725"/>
            <a:ext cx="119271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Extrapolated</a:t>
            </a:r>
            <a:endParaRPr lang="en-US" sz="1400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1239837" y="2573337"/>
            <a:ext cx="209550" cy="200025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2" idx="3"/>
          </p:cNvCxnSpPr>
          <p:nvPr/>
        </p:nvCxnSpPr>
        <p:spPr bwMode="auto">
          <a:xfrm rot="10800000" flipV="1">
            <a:off x="806450" y="3489324"/>
            <a:ext cx="190500" cy="66675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050" y="2362200"/>
            <a:ext cx="1383162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300" y="5088562"/>
            <a:ext cx="2768600" cy="645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606610"/>
            <a:ext cx="2127250" cy="482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5450" y="6405898"/>
            <a:ext cx="2457450" cy="1409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37000" y="6159500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See also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826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02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74ABB877-F4A4-EA4F-9E96-F550B35EC8A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325"/>
          <a:stretch/>
        </p:blipFill>
        <p:spPr>
          <a:xfrm>
            <a:off x="0" y="0"/>
            <a:ext cx="9144000" cy="1520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8604" y="1567263"/>
            <a:ext cx="8677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/>
              <a:t>The calculated equation of </a:t>
            </a:r>
            <a:r>
              <a:rPr lang="en-US" sz="1800" i="1" dirty="0" smtClean="0"/>
              <a:t>state agrees </a:t>
            </a:r>
            <a:r>
              <a:rPr lang="en-US" sz="1800" i="1" dirty="0"/>
              <a:t>closely with the experiments of Mao et al</a:t>
            </a:r>
            <a:r>
              <a:rPr lang="en-US" sz="1800" i="1" dirty="0" smtClean="0"/>
              <a:t>.</a:t>
            </a:r>
            <a:r>
              <a:rPr lang="en-US" sz="1800" b="1" i="1" dirty="0" smtClean="0"/>
              <a:t> </a:t>
            </a:r>
            <a:r>
              <a:rPr lang="en-US" sz="1800" i="1" dirty="0"/>
              <a:t>and those of </a:t>
            </a:r>
            <a:r>
              <a:rPr lang="en-US" sz="1800" i="1" dirty="0" err="1" smtClean="0"/>
              <a:t>Dewaele</a:t>
            </a:r>
            <a:r>
              <a:rPr lang="en-US" sz="1800" i="1" dirty="0"/>
              <a:t> </a:t>
            </a:r>
            <a:r>
              <a:rPr lang="en-US" sz="1800" i="1" dirty="0" smtClean="0"/>
              <a:t>et </a:t>
            </a:r>
            <a:r>
              <a:rPr lang="en-US" sz="1800" i="1" dirty="0"/>
              <a:t>al</a:t>
            </a:r>
            <a:r>
              <a:rPr lang="en-US" sz="1800" i="1" dirty="0" smtClean="0"/>
              <a:t>.. </a:t>
            </a:r>
            <a:r>
              <a:rPr lang="en-US" sz="1800" i="1" dirty="0"/>
              <a:t>It also agrees with the DFT data of </a:t>
            </a:r>
            <a:r>
              <a:rPr lang="en-US" sz="1800" i="1" dirty="0" err="1"/>
              <a:t>Söderlind</a:t>
            </a:r>
            <a:r>
              <a:rPr lang="en-US" sz="1800" i="1" dirty="0"/>
              <a:t> et al. </a:t>
            </a:r>
            <a:r>
              <a:rPr lang="en-US" sz="1800" i="1" dirty="0" smtClean="0"/>
              <a:t>and </a:t>
            </a:r>
            <a:r>
              <a:rPr lang="en-US" sz="1800" i="1" dirty="0" err="1"/>
              <a:t>Alfè</a:t>
            </a:r>
            <a:r>
              <a:rPr lang="en-US" sz="1800" i="1" dirty="0"/>
              <a:t> et al</a:t>
            </a:r>
            <a:r>
              <a:rPr lang="en-US" sz="1800" i="1" dirty="0" smtClean="0"/>
              <a:t>., </a:t>
            </a:r>
            <a:r>
              <a:rPr lang="en-US" sz="1800" i="1" dirty="0"/>
              <a:t>and therefore, reinforces those </a:t>
            </a:r>
            <a:r>
              <a:rPr lang="en-US" sz="1800" i="1" dirty="0" smtClean="0"/>
              <a:t>previous calculations</a:t>
            </a:r>
            <a:r>
              <a:rPr lang="en-US" sz="1800" i="1" dirty="0"/>
              <a:t>.</a:t>
            </a:r>
            <a:endParaRPr lang="en-US" sz="1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54" y="2810620"/>
            <a:ext cx="4991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5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1" y="1674208"/>
            <a:ext cx="3848273" cy="518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619" b="-1"/>
          <a:stretch/>
        </p:blipFill>
        <p:spPr>
          <a:xfrm>
            <a:off x="3884095" y="1616477"/>
            <a:ext cx="4787900" cy="288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00" y="4548169"/>
            <a:ext cx="3123772" cy="230983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 bwMode="auto">
          <a:xfrm>
            <a:off x="7907804" y="4714725"/>
            <a:ext cx="914400" cy="612648"/>
          </a:xfrm>
          <a:prstGeom prst="wedgeRectCallout">
            <a:avLst>
              <a:gd name="adj1" fmla="val -111312"/>
              <a:gd name="adj2" fmla="val 122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DMC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8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only a few examples of applications of QMC to geophysics and high pressure problems, but they are all very promising.</a:t>
            </a:r>
          </a:p>
          <a:p>
            <a:r>
              <a:rPr lang="en-US" sz="2800" dirty="0" smtClean="0"/>
              <a:t>DFT is also fairly successful for closed shell systems.</a:t>
            </a:r>
          </a:p>
          <a:p>
            <a:r>
              <a:rPr lang="en-US" sz="2800" dirty="0" smtClean="0"/>
              <a:t>The field is wide open.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ABB877-F4A4-EA4F-9E96-F550B35EC8A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7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90109" y="63378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74ABB877-F4A4-EA4F-9E96-F550B35EC8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44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4546"/>
            <a:ext cx="4925542" cy="3060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52" y="2433476"/>
            <a:ext cx="4410348" cy="2903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037" y="2751859"/>
            <a:ext cx="1119217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DMC</a:t>
            </a:r>
            <a:endParaRPr lang="en-US" sz="32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941" y="2750308"/>
            <a:ext cx="979755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LDA</a:t>
            </a:r>
            <a:endParaRPr lang="en-US" sz="32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4075" y="5311281"/>
            <a:ext cx="5231420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Enthalpy, </a:t>
            </a:r>
            <a:r>
              <a:rPr lang="en-US" sz="3600" dirty="0" err="1" smtClean="0">
                <a:latin typeface="+mn-lt"/>
              </a:rPr>
              <a:t>MgO</a:t>
            </a:r>
            <a:r>
              <a:rPr lang="en-US" sz="3600" dirty="0" smtClean="0">
                <a:latin typeface="+mn-lt"/>
              </a:rPr>
              <a:t>, B1 to B2</a:t>
            </a:r>
            <a:endParaRPr lang="en-US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17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DFT generally works well, but can unexpectedly fail even in “simple” systems like silica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1885559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2"/>
          <a:srcRect t="9329"/>
          <a:stretch>
            <a:fillRect/>
          </a:stretch>
        </p:blipFill>
        <p:spPr bwMode="auto">
          <a:xfrm>
            <a:off x="1346828" y="1746250"/>
            <a:ext cx="6882771" cy="4809575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 type="none" w="lg" len="med"/>
          </a:ln>
        </p:spPr>
      </p:pic>
    </p:spTree>
    <p:extLst>
      <p:ext uri="{BB962C8B-B14F-4D97-AF65-F5344CB8AC3E}">
        <p14:creationId xmlns:p14="http://schemas.microsoft.com/office/powerpoint/2010/main" val="302848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Quartz and Stishovite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3798" name="Picture 4" descr="st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451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quart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377507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898525" y="4968875"/>
            <a:ext cx="3531536" cy="92333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0" dirty="0">
                <a:solidFill>
                  <a:schemeClr val="tx2"/>
                </a:solidFill>
              </a:rPr>
              <a:t>Stishovite (rutile) structure</a:t>
            </a:r>
          </a:p>
          <a:p>
            <a:r>
              <a:rPr lang="en-US" sz="1600" b="1" i="1" baseline="0" dirty="0"/>
              <a:t>Dense</a:t>
            </a:r>
          </a:p>
          <a:p>
            <a:r>
              <a:rPr lang="en-US" sz="2000" baseline="0" dirty="0"/>
              <a:t>octahedrally coordinated Silicon</a:t>
            </a: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5181600" y="5184775"/>
            <a:ext cx="3559964" cy="98488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0" dirty="0">
                <a:solidFill>
                  <a:schemeClr val="bg2"/>
                </a:solidFill>
              </a:rPr>
              <a:t>Quartz structure</a:t>
            </a:r>
          </a:p>
          <a:p>
            <a:r>
              <a:rPr lang="en-US" sz="1600" b="1" i="1" baseline="0" dirty="0"/>
              <a:t>Open structure</a:t>
            </a:r>
            <a:endParaRPr lang="en-US" sz="2000" baseline="0" dirty="0"/>
          </a:p>
          <a:p>
            <a:r>
              <a:rPr lang="en-US" sz="2000" baseline="0" dirty="0"/>
              <a:t>tetrahedrally coordinated Silicon</a:t>
            </a:r>
          </a:p>
        </p:txBody>
      </p:sp>
    </p:spTree>
    <p:extLst>
      <p:ext uri="{BB962C8B-B14F-4D97-AF65-F5344CB8AC3E}">
        <p14:creationId xmlns:p14="http://schemas.microsoft.com/office/powerpoint/2010/main" val="13001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QMC results CASINO </a:t>
            </a:r>
            <a:br>
              <a:rPr lang="en-US" smtClean="0"/>
            </a:br>
            <a:r>
              <a:rPr lang="en-US" smtClean="0"/>
              <a:t>(at DFT WC minimum)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3254" name="Rectangle 263"/>
          <p:cNvSpPr>
            <a:spLocks noChangeArrowheads="1"/>
          </p:cNvSpPr>
          <p:nvPr/>
        </p:nvSpPr>
        <p:spPr bwMode="auto">
          <a:xfrm>
            <a:off x="0" y="589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53255" name="Rectangle 668"/>
          <p:cNvSpPr>
            <a:spLocks noChangeArrowheads="1"/>
          </p:cNvSpPr>
          <p:nvPr/>
        </p:nvSpPr>
        <p:spPr bwMode="auto">
          <a:xfrm>
            <a:off x="0" y="589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graphicFrame>
        <p:nvGraphicFramePr>
          <p:cNvPr id="942985" name="Group 905"/>
          <p:cNvGraphicFramePr>
            <a:graphicFrameLocks noGrp="1"/>
          </p:cNvGraphicFramePr>
          <p:nvPr/>
        </p:nvGraphicFramePr>
        <p:xfrm>
          <a:off x="228600" y="1600200"/>
          <a:ext cx="8686800" cy="3870960"/>
        </p:xfrm>
        <a:graphic>
          <a:graphicData uri="http://schemas.openxmlformats.org/drawingml/2006/table">
            <a:tbl>
              <a:tblPr/>
              <a:tblGrid>
                <a:gridCol w="2895600"/>
                <a:gridCol w="1438275"/>
                <a:gridCol w="2640013"/>
                <a:gridCol w="17129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Quartz (H)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Stishovite (H)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ΔE (eV/fu)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Exp.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LDA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-0.05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C400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PBE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-35.7466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-35.7397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DMC MPC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stish 3x3x3 qz 2x2x2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 finite size corrections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-35.8071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-35.7912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DMC MPC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stish 3x3x3 qz 2x2x2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with all corrections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-35.8038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-35.7874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0.45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8" name="Rectangle 758"/>
          <p:cNvSpPr>
            <a:spLocks noChangeArrowheads="1"/>
          </p:cNvSpPr>
          <p:nvPr/>
        </p:nvSpPr>
        <p:spPr bwMode="auto">
          <a:xfrm>
            <a:off x="0" y="622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53289" name="Text Box 906"/>
          <p:cNvSpPr txBox="1">
            <a:spLocks noChangeArrowheads="1"/>
          </p:cNvSpPr>
          <p:nvPr/>
        </p:nvSpPr>
        <p:spPr bwMode="auto">
          <a:xfrm>
            <a:off x="304800" y="5648325"/>
            <a:ext cx="5765800" cy="274638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 type="none" w="lg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Blueice, NCAR (BTS grant); Abe NCSA; Perovskite, CIW</a:t>
            </a:r>
          </a:p>
        </p:txBody>
      </p:sp>
    </p:spTree>
    <p:extLst>
      <p:ext uri="{BB962C8B-B14F-4D97-AF65-F5344CB8AC3E}">
        <p14:creationId xmlns:p14="http://schemas.microsoft.com/office/powerpoint/2010/main" val="157894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Quartz to stishovite transition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5302" name="Picture 4" descr="qtzstish_enthal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6435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43" name="Group 63"/>
          <p:cNvGraphicFramePr>
            <a:graphicFrameLocks noGrp="1"/>
          </p:cNvGraphicFramePr>
          <p:nvPr/>
        </p:nvGraphicFramePr>
        <p:xfrm>
          <a:off x="6400800" y="1905000"/>
          <a:ext cx="2514600" cy="2972753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qz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(au)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 (exp)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254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 (GPa)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 (exp)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8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QMC and DFT (WC xc)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1500752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School 2012 UIUC</a:t>
            </a:r>
            <a:endParaRPr lang="en-US" dirty="0"/>
          </a:p>
        </p:txBody>
      </p:sp>
      <p:pic>
        <p:nvPicPr>
          <p:cNvPr id="57350" name="Picture 5" descr="EVDMCX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39737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8" descr="qmcd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990600"/>
            <a:ext cx="41957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3626" name="Group 42"/>
          <p:cNvGraphicFramePr>
            <a:graphicFrameLocks noGrp="1"/>
          </p:cNvGraphicFramePr>
          <p:nvPr/>
        </p:nvGraphicFramePr>
        <p:xfrm>
          <a:off x="4495800" y="4495800"/>
          <a:ext cx="4114800" cy="210312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stishovite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quartz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eV/SiO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-0.77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-1.76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GPa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C4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-4.6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400"/>
                          </a:solidFill>
                          <a:effectLst/>
                          <a:latin typeface="Arial" charset="0"/>
                        </a:rPr>
                        <a:t>-8.0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0" name="Text Box 38"/>
          <p:cNvSpPr txBox="1">
            <a:spLocks noChangeArrowheads="1"/>
          </p:cNvSpPr>
          <p:nvPr/>
        </p:nvSpPr>
        <p:spPr bwMode="auto">
          <a:xfrm>
            <a:off x="304800" y="5221288"/>
            <a:ext cx="4024290" cy="120032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Shifts in energy and pressure from </a:t>
            </a:r>
            <a:r>
              <a:rPr lang="en-US" dirty="0" smtClean="0"/>
              <a:t>DFT (</a:t>
            </a:r>
            <a:r>
              <a:rPr lang="en-US" dirty="0"/>
              <a:t>WC) to QMC (QMC-DFT)</a:t>
            </a:r>
          </a:p>
        </p:txBody>
      </p:sp>
    </p:spTree>
    <p:extLst>
      <p:ext uri="{BB962C8B-B14F-4D97-AF65-F5344CB8AC3E}">
        <p14:creationId xmlns:p14="http://schemas.microsoft.com/office/powerpoint/2010/main" val="257838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Silica</a:t>
            </a:r>
            <a:endParaRPr lang="en-US" dirty="0"/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323" y="1074425"/>
            <a:ext cx="8229600" cy="4725987"/>
          </a:xfrm>
        </p:spPr>
        <p:txBody>
          <a:bodyPr/>
          <a:lstStyle/>
          <a:p>
            <a:r>
              <a:rPr lang="en-US" dirty="0" smtClean="0"/>
              <a:t>Simple close shelled electronic structure, yet problems with DFT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76374" name="Group 182"/>
          <p:cNvGraphicFramePr>
            <a:graphicFrameLocks noGrp="1"/>
          </p:cNvGraphicFramePr>
          <p:nvPr/>
        </p:nvGraphicFramePr>
        <p:xfrm>
          <a:off x="4343400" y="3429000"/>
          <a:ext cx="4038600" cy="2667000"/>
        </p:xfrm>
        <a:graphic>
          <a:graphicData uri="http://schemas.openxmlformats.org/drawingml/2006/table">
            <a:tbl>
              <a:tblPr/>
              <a:tblGrid>
                <a:gridCol w="1193800"/>
                <a:gridCol w="752475"/>
                <a:gridCol w="811213"/>
                <a:gridCol w="595312"/>
                <a:gridCol w="685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LDA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PBE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WC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**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Δ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 (eV)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&lt;0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6.2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2.6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V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qz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244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266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261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254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K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qz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35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44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29 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38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V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155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163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159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157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K</a:t>
                      </a:r>
                      <a:r>
                        <a:rPr kumimoji="0" lang="en-US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303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257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330 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313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7" name="Rectangle 176"/>
          <p:cNvSpPr>
            <a:spLocks noChangeArrowheads="1"/>
          </p:cNvSpPr>
          <p:nvPr/>
        </p:nvSpPr>
        <p:spPr bwMode="auto">
          <a:xfrm>
            <a:off x="4343400" y="6159500"/>
            <a:ext cx="4098925" cy="244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baseline="0" dirty="0"/>
              <a:t>Zupan, Blaha, Schwarz, and Perdew, Phys. Rev. B </a:t>
            </a:r>
            <a:r>
              <a:rPr lang="en-US" sz="1000" b="1" baseline="0" dirty="0"/>
              <a:t>58</a:t>
            </a:r>
            <a:r>
              <a:rPr lang="en-US" sz="1000" baseline="0" dirty="0"/>
              <a:t>, 11266 (1998).</a:t>
            </a:r>
          </a:p>
        </p:txBody>
      </p:sp>
      <p:sp>
        <p:nvSpPr>
          <p:cNvPr id="38958" name="Rectangle 183"/>
          <p:cNvSpPr>
            <a:spLocks noChangeArrowheads="1"/>
          </p:cNvSpPr>
          <p:nvPr/>
        </p:nvSpPr>
        <p:spPr bwMode="auto">
          <a:xfrm>
            <a:off x="4724400" y="6324600"/>
            <a:ext cx="3243263" cy="244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aseline="0" dirty="0"/>
              <a:t>Wu and R. E. Cohen, Phys. Rev. B </a:t>
            </a:r>
            <a:r>
              <a:rPr lang="en-US" sz="1000" b="1" baseline="0" dirty="0"/>
              <a:t>73</a:t>
            </a:r>
            <a:r>
              <a:rPr lang="en-US" sz="1000" baseline="0" dirty="0"/>
              <a:t>, 235116 (2006).</a:t>
            </a:r>
          </a:p>
        </p:txBody>
      </p:sp>
      <p:pic>
        <p:nvPicPr>
          <p:cNvPr id="38959" name="Picture 184" descr="st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984" y="152400"/>
            <a:ext cx="2121815" cy="158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0" name="Picture 185" descr="QQggal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220" y="3162820"/>
            <a:ext cx="3395508" cy="32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61" name="Text Box 186"/>
          <p:cNvSpPr txBox="1">
            <a:spLocks noChangeArrowheads="1"/>
          </p:cNvSpPr>
          <p:nvPr/>
        </p:nvSpPr>
        <p:spPr bwMode="auto">
          <a:xfrm>
            <a:off x="6850984" y="0"/>
            <a:ext cx="2293016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C400"/>
                </a:solidFill>
              </a:rPr>
              <a:t>stishovite valence density</a:t>
            </a:r>
          </a:p>
        </p:txBody>
      </p:sp>
      <p:sp>
        <p:nvSpPr>
          <p:cNvPr id="38962" name="Text Box 187"/>
          <p:cNvSpPr txBox="1">
            <a:spLocks noChangeArrowheads="1"/>
          </p:cNvSpPr>
          <p:nvPr/>
        </p:nvSpPr>
        <p:spPr bwMode="auto">
          <a:xfrm>
            <a:off x="5538789" y="1642430"/>
            <a:ext cx="3605212" cy="70788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aseline="0" dirty="0">
                <a:solidFill>
                  <a:srgbClr val="00C400"/>
                </a:solidFill>
              </a:rPr>
              <a:t>difference in GGA and LDA valence density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0" y="1847402"/>
            <a:ext cx="3215037" cy="1065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785" y="1616475"/>
            <a:ext cx="1879326" cy="18354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47579" y="5907839"/>
            <a:ext cx="1138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±0.01 e/au</a:t>
            </a:r>
            <a:r>
              <a:rPr lang="en-US" baseline="30000" dirty="0" smtClean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2821" y="2303713"/>
            <a:ext cx="2417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Contour interval 0.007 e/au</a:t>
            </a:r>
            <a:r>
              <a:rPr lang="en-US" baseline="30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656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/>
      <a:bodyPr/>
      <a:lstStyle>
        <a:defPPr algn="ctr">
          <a:defRPr sz="14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1319</Words>
  <Application>Microsoft Macintosh PowerPoint</Application>
  <PresentationFormat>On-screen Show (4:3)</PresentationFormat>
  <Paragraphs>251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PowerPoint Presentation</vt:lpstr>
      <vt:lpstr>PowerPoint Presentation</vt:lpstr>
      <vt:lpstr>PowerPoint Presentation</vt:lpstr>
      <vt:lpstr>DFT generally works well, but can unexpectedly fail even in “simple” systems like silica</vt:lpstr>
      <vt:lpstr>Quartz and Stishovite</vt:lpstr>
      <vt:lpstr>QMC results CASINO  (at DFT WC minimum)</vt:lpstr>
      <vt:lpstr>Quartz to stishovite transition</vt:lpstr>
      <vt:lpstr>Comparison of QMC and DFT (WC xc)</vt:lpstr>
      <vt:lpstr>Silica</vt:lpstr>
      <vt:lpstr>Elasticity—c11-c12 stishovite </vt:lpstr>
      <vt:lpstr>Elasticity—c11-c12 stishovite </vt:lpstr>
      <vt:lpstr>Elasticity—c11-c12 stishovite </vt:lpstr>
      <vt:lpstr>Thermal Equation of State (T=0 DMC+DFPT)</vt:lpstr>
      <vt:lpstr>Thermal Equation of State (T=0 DMC+DFPT)</vt:lpstr>
      <vt:lpstr>Quartz-Stishovite Phase Boundary</vt:lpstr>
      <vt:lpstr>SiO2  CaCl2-structure → α-PbO2 structure</vt:lpstr>
      <vt:lpstr>cBN as a pressure standard</vt:lpstr>
      <vt:lpstr>Pseudopotentials are remaining source of error</vt:lpstr>
      <vt:lpstr>All-electron QMC for solids</vt:lpstr>
      <vt:lpstr>cBN equation of state</vt:lpstr>
      <vt:lpstr>cBN Raman Frequencies</vt:lpstr>
      <vt:lpstr>cBN Raman Frequencies</vt:lpstr>
      <vt:lpstr>PowerPoint Presentation</vt:lpstr>
      <vt:lpstr>PowerPoint Presentation</vt:lpstr>
      <vt:lpstr>Summary</vt:lpstr>
    </vt:vector>
  </TitlesOfParts>
  <Manager/>
  <Company>CIW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Ronald Cohen</dc:creator>
  <cp:keywords/>
  <dc:description/>
  <cp:lastModifiedBy>Ronald Cohen</cp:lastModifiedBy>
  <cp:revision>627</cp:revision>
  <cp:lastPrinted>2006-10-23T19:48:26Z</cp:lastPrinted>
  <dcterms:created xsi:type="dcterms:W3CDTF">2006-05-03T21:40:44Z</dcterms:created>
  <dcterms:modified xsi:type="dcterms:W3CDTF">2012-07-25T02:46:19Z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