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8" r:id="rId2"/>
    <p:sldId id="259" r:id="rId3"/>
    <p:sldId id="260" r:id="rId4"/>
    <p:sldId id="261" r:id="rId5"/>
    <p:sldId id="263" r:id="rId6"/>
    <p:sldId id="264" r:id="rId7"/>
    <p:sldId id="271" r:id="rId8"/>
    <p:sldId id="272" r:id="rId9"/>
    <p:sldId id="273" r:id="rId10"/>
    <p:sldId id="275" r:id="rId11"/>
    <p:sldId id="276" r:id="rId12"/>
    <p:sldId id="277" r:id="rId13"/>
    <p:sldId id="279" r:id="rId14"/>
    <p:sldId id="280" r:id="rId15"/>
    <p:sldId id="284" r:id="rId16"/>
    <p:sldId id="286" r:id="rId17"/>
    <p:sldId id="287" r:id="rId18"/>
    <p:sldId id="289" r:id="rId19"/>
    <p:sldId id="290" r:id="rId20"/>
    <p:sldId id="292" r:id="rId21"/>
    <p:sldId id="293" r:id="rId22"/>
    <p:sldId id="294" r:id="rId23"/>
    <p:sldId id="297" r:id="rId24"/>
    <p:sldId id="298" r:id="rId2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FF64"/>
    <a:srgbClr val="FFFFD1"/>
    <a:srgbClr val="FFFF99"/>
    <a:srgbClr val="FF3300"/>
    <a:srgbClr val="35363D"/>
    <a:srgbClr val="6A573B"/>
    <a:srgbClr val="C76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8" autoAdjust="0"/>
    <p:restoredTop sz="94641" autoAdjust="0"/>
  </p:normalViewPr>
  <p:slideViewPr>
    <p:cSldViewPr snapToGrid="0">
      <p:cViewPr>
        <p:scale>
          <a:sx n="66" d="100"/>
          <a:sy n="66" d="100"/>
        </p:scale>
        <p:origin x="-1464" y="-560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-1760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+mn-cs"/>
              </a:defRPr>
            </a:lvl1pPr>
          </a:lstStyle>
          <a:p>
            <a:pPr>
              <a:defRPr/>
            </a:pPr>
            <a:fld id="{E575F7A4-F66F-154A-AF3E-69614DDDA5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587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cs typeface="+mn-cs"/>
              </a:defRPr>
            </a:lvl1pPr>
          </a:lstStyle>
          <a:p>
            <a:pPr>
              <a:defRPr/>
            </a:pPr>
            <a:fld id="{3F6D571A-DBEF-3F48-B094-B0478AE301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29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AA5BBA-D02C-491B-AA3E-0268D22E06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5462D-9F56-D34F-9DC6-BA3D055C1EE6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0963"/>
            <a:ext cx="24384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0" y="1144550"/>
            <a:ext cx="9144000" cy="0"/>
          </a:xfrm>
          <a:prstGeom prst="line">
            <a:avLst/>
          </a:prstGeom>
          <a:noFill/>
          <a:ln w="12700">
            <a:solidFill>
              <a:srgbClr val="C761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" name="Rectangle 183"/>
          <p:cNvSpPr>
            <a:spLocks noChangeArrowheads="1"/>
          </p:cNvSpPr>
          <p:nvPr userDrawn="1"/>
        </p:nvSpPr>
        <p:spPr bwMode="auto">
          <a:xfrm>
            <a:off x="361950" y="158750"/>
            <a:ext cx="5014960" cy="95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 smtClean="0">
                <a:solidFill>
                  <a:srgbClr val="35363D"/>
                </a:solidFill>
                <a:latin typeface="Arial" charset="0"/>
                <a:cs typeface="+mn-cs"/>
              </a:rPr>
              <a:t>2012 Summer School on Computational Materials Science</a:t>
            </a:r>
            <a:r>
              <a:rPr lang="en-US" sz="1400" b="1" dirty="0" smtClean="0">
                <a:solidFill>
                  <a:srgbClr val="35363D"/>
                </a:solidFill>
                <a:latin typeface="Arial" charset="0"/>
                <a:cs typeface="+mn-cs"/>
              </a:rPr>
              <a:t> </a:t>
            </a:r>
            <a:br>
              <a:rPr lang="en-US" sz="1400" b="1" dirty="0" smtClean="0">
                <a:solidFill>
                  <a:srgbClr val="35363D"/>
                </a:solidFill>
                <a:latin typeface="Arial" charset="0"/>
                <a:cs typeface="+mn-cs"/>
              </a:rPr>
            </a:br>
            <a:r>
              <a:rPr lang="en-US" sz="1600" b="1" dirty="0" smtClean="0">
                <a:solidFill>
                  <a:srgbClr val="35363D"/>
                </a:solidFill>
                <a:latin typeface="Arial" charset="0"/>
                <a:cs typeface="+mn-cs"/>
              </a:rPr>
              <a:t>Quantum Monte Carlo: Theory and Fundamentals</a:t>
            </a:r>
            <a:endParaRPr lang="en-US" sz="1600" dirty="0" smtClean="0">
              <a:latin typeface="Arial" charset="0"/>
              <a:cs typeface="+mn-cs"/>
            </a:endParaRPr>
          </a:p>
          <a:p>
            <a:pPr>
              <a:lnSpc>
                <a:spcPct val="110000"/>
              </a:lnSpc>
              <a:defRPr/>
            </a:pPr>
            <a:r>
              <a:rPr lang="en-US" sz="1200" b="1" dirty="0" smtClean="0">
                <a:latin typeface="Arial" charset="0"/>
                <a:cs typeface="+mn-cs"/>
              </a:rPr>
              <a:t>July </a:t>
            </a:r>
            <a:r>
              <a:rPr lang="en-US" sz="1200" b="1" dirty="0" smtClean="0">
                <a:latin typeface="Arial" charset="0"/>
                <a:cs typeface="+mn-cs"/>
              </a:rPr>
              <a:t>23</a:t>
            </a:r>
            <a:r>
              <a:rPr lang="en-US" sz="1200" b="1" dirty="0" smtClean="0">
                <a:latin typeface="Arial" charset="0"/>
                <a:cs typeface="+mn-cs"/>
              </a:rPr>
              <a:t>–-27, 2012 • University of Illinois at Urbana–Champaign</a:t>
            </a:r>
          </a:p>
          <a:p>
            <a:pPr>
              <a:lnSpc>
                <a:spcPct val="110000"/>
              </a:lnSpc>
              <a:defRPr/>
            </a:pPr>
            <a:r>
              <a:rPr lang="en-US" sz="1200" dirty="0" smtClean="0">
                <a:latin typeface="Helvetica" charset="0"/>
                <a:cs typeface="+mn-cs"/>
              </a:rPr>
              <a:t>http://</a:t>
            </a:r>
            <a:r>
              <a:rPr lang="en-US" sz="1200" dirty="0" err="1" smtClean="0">
                <a:latin typeface="Helvetica" charset="0"/>
                <a:cs typeface="+mn-cs"/>
              </a:rPr>
              <a:t>www.mcc.uiuc.edu</a:t>
            </a:r>
            <a:r>
              <a:rPr lang="en-US" sz="1200" dirty="0" smtClean="0">
                <a:latin typeface="Helvetica" charset="0"/>
                <a:cs typeface="+mn-cs"/>
              </a:rPr>
              <a:t>/</a:t>
            </a:r>
            <a:r>
              <a:rPr lang="en-US" sz="1200" dirty="0" err="1" smtClean="0">
                <a:latin typeface="Helvetica" charset="0"/>
                <a:cs typeface="+mn-cs"/>
              </a:rPr>
              <a:t>summerschool</a:t>
            </a:r>
            <a:r>
              <a:rPr lang="en-US" sz="1200" dirty="0" smtClean="0">
                <a:latin typeface="Helvetica" charset="0"/>
                <a:cs typeface="+mn-cs"/>
              </a:rPr>
              <a:t>/2012/</a:t>
            </a:r>
            <a:endParaRPr lang="en-US" sz="1200" dirty="0">
              <a:solidFill>
                <a:schemeClr val="accent2"/>
              </a:solidFill>
              <a:latin typeface="Helvetic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88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1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8763" y="198438"/>
            <a:ext cx="2057400" cy="594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6563" y="198438"/>
            <a:ext cx="6019800" cy="594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7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Cohen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4ABB877-F4A4-EA4F-9E96-F550B35EC8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93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170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563" y="1420813"/>
            <a:ext cx="4038600" cy="4725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420813"/>
            <a:ext cx="4038600" cy="4725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6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522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81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20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457200" y="3048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US" sz="1800" dirty="0">
              <a:latin typeface="Arial" charset="0"/>
              <a:cs typeface="+mn-cs"/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438"/>
            <a:ext cx="815340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563" y="1420813"/>
            <a:ext cx="8229600" cy="472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Cohen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4ABB877-F4A4-EA4F-9E96-F550B35EC8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ＭＳ Ｐゴシック" charset="0"/>
          <a:cs typeface="Arial Unicode M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ＭＳ Ｐゴシック" charset="0"/>
          <a:cs typeface="Arial Unicode M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ＭＳ Ｐゴシック" charset="0"/>
          <a:cs typeface="Arial Unicode M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ＭＳ Ｐゴシック" charset="0"/>
          <a:cs typeface="Arial Unicode M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ＭＳ Ｐゴシック" charset="0"/>
          <a:cs typeface="Arial Unicode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ＭＳ Ｐゴシック" charset="0"/>
          <a:cs typeface="Arial Unicode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ＭＳ Ｐゴシック" charset="0"/>
          <a:cs typeface="Arial Unicode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tiff"/><Relationship Id="rId3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20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22.png"/><Relationship Id="rId4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8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4.emf"/><Relationship Id="rId7" Type="http://schemas.openxmlformats.org/officeDocument/2006/relationships/image" Target="../media/image2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887413" y="1933575"/>
            <a:ext cx="7366000" cy="218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b="1" dirty="0" smtClean="0">
                <a:latin typeface="Arial" charset="0"/>
                <a:cs typeface="+mn-cs"/>
              </a:rPr>
              <a:t>Dynamical Mean Field Theory on FeO under pressure</a:t>
            </a:r>
            <a:endParaRPr lang="en-US" sz="1400" dirty="0">
              <a:latin typeface="Arial" charset="0"/>
              <a:cs typeface="+mn-cs"/>
            </a:endParaRPr>
          </a:p>
          <a:p>
            <a:pPr algn="ctr" eaLnBrk="1" hangingPunct="1">
              <a:defRPr/>
            </a:pPr>
            <a:r>
              <a:rPr lang="en-US" b="1" dirty="0">
                <a:latin typeface="Arial" charset="0"/>
                <a:cs typeface="Arial Unicode MS" charset="0"/>
              </a:rPr>
              <a:t>Ronald Cohen</a:t>
            </a:r>
          </a:p>
          <a:p>
            <a:pPr algn="ctr" eaLnBrk="1" hangingPunct="1">
              <a:defRPr/>
            </a:pPr>
            <a:r>
              <a:rPr lang="en-US" sz="1600" b="1" dirty="0">
                <a:latin typeface="Arial" charset="0"/>
                <a:cs typeface="Arial Unicode MS" charset="0"/>
              </a:rPr>
              <a:t>Geophysical Laboratory</a:t>
            </a:r>
            <a:endParaRPr lang="en-US" b="1" dirty="0">
              <a:latin typeface="Arial" charset="0"/>
              <a:cs typeface="Arial Unicode MS" charset="0"/>
            </a:endParaRPr>
          </a:p>
          <a:p>
            <a:pPr algn="ctr" eaLnBrk="1" hangingPunct="1">
              <a:defRPr/>
            </a:pPr>
            <a:r>
              <a:rPr lang="en-US" sz="1600" dirty="0">
                <a:latin typeface="Arial" charset="0"/>
                <a:cs typeface="Arial Unicode MS" charset="0"/>
              </a:rPr>
              <a:t>Carnegie Institution of Washington</a:t>
            </a:r>
          </a:p>
          <a:p>
            <a:pPr algn="ctr" eaLnBrk="1" hangingPunct="1">
              <a:defRPr/>
            </a:pPr>
            <a:r>
              <a:rPr lang="en-US" sz="1600" dirty="0">
                <a:latin typeface="Arial" charset="0"/>
                <a:cs typeface="Arial Unicode MS" charset="0"/>
              </a:rPr>
              <a:t>cohen@gl.ciw.edu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1400" dirty="0">
              <a:solidFill>
                <a:srgbClr val="171717"/>
              </a:solidFill>
              <a:latin typeface="LucidaSans" charset="0"/>
              <a:cs typeface="+mn-cs"/>
            </a:endParaRPr>
          </a:p>
        </p:txBody>
      </p:sp>
      <p:sp>
        <p:nvSpPr>
          <p:cNvPr id="2224" name="Rectangle 176"/>
          <p:cNvSpPr>
            <a:spLocks noChangeArrowheads="1"/>
          </p:cNvSpPr>
          <p:nvPr/>
        </p:nvSpPr>
        <p:spPr bwMode="auto">
          <a:xfrm>
            <a:off x="863600" y="59245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31" name="Rectangle 183"/>
          <p:cNvSpPr>
            <a:spLocks noChangeArrowheads="1"/>
          </p:cNvSpPr>
          <p:nvPr/>
        </p:nvSpPr>
        <p:spPr bwMode="auto">
          <a:xfrm>
            <a:off x="361950" y="158750"/>
            <a:ext cx="5014960" cy="95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rgbClr val="35363D"/>
                </a:solidFill>
                <a:latin typeface="Arial" charset="0"/>
                <a:cs typeface="+mn-cs"/>
              </a:rPr>
              <a:t>2012 Summer School on Computational Materials Science</a:t>
            </a:r>
            <a:r>
              <a:rPr lang="en-US" sz="1400" b="1" dirty="0">
                <a:solidFill>
                  <a:srgbClr val="35363D"/>
                </a:solidFill>
                <a:latin typeface="Arial" charset="0"/>
                <a:cs typeface="+mn-cs"/>
              </a:rPr>
              <a:t> </a:t>
            </a:r>
            <a:br>
              <a:rPr lang="en-US" sz="1400" b="1" dirty="0">
                <a:solidFill>
                  <a:srgbClr val="35363D"/>
                </a:solidFill>
                <a:latin typeface="Arial" charset="0"/>
                <a:cs typeface="+mn-cs"/>
              </a:rPr>
            </a:br>
            <a:r>
              <a:rPr lang="en-US" sz="1600" b="1" dirty="0">
                <a:solidFill>
                  <a:srgbClr val="35363D"/>
                </a:solidFill>
                <a:latin typeface="Arial" charset="0"/>
                <a:cs typeface="+mn-cs"/>
              </a:rPr>
              <a:t>Quantum Monte Carlo: </a:t>
            </a:r>
            <a:r>
              <a:rPr lang="en-US" sz="1600" b="1" dirty="0" smtClean="0">
                <a:solidFill>
                  <a:srgbClr val="35363D"/>
                </a:solidFill>
                <a:latin typeface="Arial" charset="0"/>
                <a:cs typeface="+mn-cs"/>
              </a:rPr>
              <a:t>Theory and Fundamentals</a:t>
            </a:r>
            <a:endParaRPr lang="en-US" sz="1600" dirty="0">
              <a:latin typeface="Arial" charset="0"/>
              <a:cs typeface="+mn-cs"/>
            </a:endParaRPr>
          </a:p>
          <a:p>
            <a:pPr>
              <a:lnSpc>
                <a:spcPct val="110000"/>
              </a:lnSpc>
              <a:defRPr/>
            </a:pPr>
            <a:r>
              <a:rPr lang="en-US" sz="1200" b="1" dirty="0">
                <a:latin typeface="Arial" charset="0"/>
                <a:cs typeface="+mn-cs"/>
              </a:rPr>
              <a:t>July </a:t>
            </a:r>
            <a:r>
              <a:rPr lang="en-US" sz="1200" b="1" dirty="0" smtClean="0">
                <a:latin typeface="Arial" charset="0"/>
                <a:cs typeface="+mn-cs"/>
              </a:rPr>
              <a:t>23</a:t>
            </a:r>
            <a:r>
              <a:rPr lang="en-US" sz="1200" b="1" dirty="0" smtClean="0">
                <a:latin typeface="Arial" charset="0"/>
                <a:cs typeface="+mn-cs"/>
              </a:rPr>
              <a:t>–-27, 2012 </a:t>
            </a:r>
            <a:r>
              <a:rPr lang="en-US" sz="1200" b="1" dirty="0">
                <a:latin typeface="Arial" charset="0"/>
                <a:cs typeface="+mn-cs"/>
              </a:rPr>
              <a:t>• University of Illinois at Urbana–Champaign</a:t>
            </a:r>
          </a:p>
          <a:p>
            <a:pPr>
              <a:lnSpc>
                <a:spcPct val="110000"/>
              </a:lnSpc>
              <a:defRPr/>
            </a:pPr>
            <a:r>
              <a:rPr lang="en-US" sz="1200" dirty="0">
                <a:latin typeface="Helvetica" charset="0"/>
                <a:cs typeface="+mn-cs"/>
              </a:rPr>
              <a:t>http://www.mcc.uiuc.edu</a:t>
            </a:r>
            <a:r>
              <a:rPr lang="en-US" sz="1200" dirty="0" smtClean="0">
                <a:latin typeface="Helvetica" charset="0"/>
                <a:cs typeface="+mn-cs"/>
              </a:rPr>
              <a:t>/summerschool/</a:t>
            </a:r>
            <a:r>
              <a:rPr lang="en-US" sz="1200" dirty="0">
                <a:latin typeface="Helvetica" charset="0"/>
                <a:cs typeface="+mn-cs"/>
              </a:rPr>
              <a:t>2012/</a:t>
            </a:r>
            <a:endParaRPr lang="en-US" sz="1200" dirty="0">
              <a:solidFill>
                <a:schemeClr val="accent2"/>
              </a:solidFill>
              <a:latin typeface="Helvetica" charset="0"/>
              <a:cs typeface="+mn-cs"/>
            </a:endParaRPr>
          </a:p>
        </p:txBody>
      </p:sp>
      <p:grpSp>
        <p:nvGrpSpPr>
          <p:cNvPr id="7172" name="Group 187"/>
          <p:cNvGrpSpPr>
            <a:grpSpLocks/>
          </p:cNvGrpSpPr>
          <p:nvPr/>
        </p:nvGrpSpPr>
        <p:grpSpPr bwMode="auto">
          <a:xfrm>
            <a:off x="0" y="228600"/>
            <a:ext cx="9144000" cy="960438"/>
            <a:chOff x="0" y="176"/>
            <a:chExt cx="5760" cy="605"/>
          </a:xfrm>
        </p:grpSpPr>
        <p:grpSp>
          <p:nvGrpSpPr>
            <p:cNvPr id="7173" name="Group 186"/>
            <p:cNvGrpSpPr>
              <a:grpSpLocks/>
            </p:cNvGrpSpPr>
            <p:nvPr/>
          </p:nvGrpSpPr>
          <p:grpSpPr bwMode="auto">
            <a:xfrm>
              <a:off x="0" y="176"/>
              <a:ext cx="5501" cy="605"/>
              <a:chOff x="0" y="176"/>
              <a:chExt cx="5501" cy="605"/>
            </a:xfrm>
          </p:grpSpPr>
          <p:pic>
            <p:nvPicPr>
              <p:cNvPr id="7175" name="Picture 18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2" y="176"/>
                <a:ext cx="1219" cy="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33" name="Line 185"/>
              <p:cNvSpPr>
                <a:spLocks noChangeShapeType="1"/>
              </p:cNvSpPr>
              <p:nvPr/>
            </p:nvSpPr>
            <p:spPr bwMode="auto">
              <a:xfrm>
                <a:off x="0" y="738"/>
                <a:ext cx="4836" cy="0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2232" name="Line 184"/>
            <p:cNvSpPr>
              <a:spLocks noChangeShapeType="1"/>
            </p:cNvSpPr>
            <p:nvPr/>
          </p:nvSpPr>
          <p:spPr bwMode="auto">
            <a:xfrm>
              <a:off x="4948" y="738"/>
              <a:ext cx="812" cy="0"/>
            </a:xfrm>
            <a:prstGeom prst="line">
              <a:avLst/>
            </a:prstGeom>
            <a:noFill/>
            <a:ln w="952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1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+mn-lt"/>
              </a:rPr>
              <a:t>QMC Summer School 2012 UIUC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687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Cohen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00800"/>
            <a:ext cx="5334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D22C57-AED3-754F-B0DA-9DFA6DE0A67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 descr="slid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0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" y="3797300"/>
            <a:ext cx="1122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0" dirty="0" smtClean="0"/>
              <a:t>Haule</a:t>
            </a:r>
          </a:p>
        </p:txBody>
      </p:sp>
    </p:spTree>
    <p:extLst>
      <p:ext uri="{BB962C8B-B14F-4D97-AF65-F5344CB8AC3E}">
        <p14:creationId xmlns:p14="http://schemas.microsoft.com/office/powerpoint/2010/main" val="3890224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85" y="198438"/>
            <a:ext cx="8715901" cy="1085850"/>
          </a:xfrm>
        </p:spPr>
        <p:txBody>
          <a:bodyPr/>
          <a:lstStyle/>
          <a:p>
            <a:r>
              <a:rPr lang="en-US" sz="2800" dirty="0" smtClean="0"/>
              <a:t>Continuous Time Quantum Monte Carlo (CTQMC)</a:t>
            </a:r>
            <a:br>
              <a:rPr lang="en-US" sz="2800" dirty="0" smtClean="0"/>
            </a:br>
            <a:r>
              <a:rPr lang="en-US" sz="2800" dirty="0" smtClean="0"/>
              <a:t>	QMC over Feynman diagrams</a:t>
            </a:r>
            <a:br>
              <a:rPr lang="en-US" sz="2800" dirty="0" smtClean="0"/>
            </a:br>
            <a:r>
              <a:rPr lang="en-US" sz="2800" dirty="0" smtClean="0"/>
              <a:t>	Imaginary time (frequency)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Cohen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866318" y="6400800"/>
            <a:ext cx="5334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QMC Summer </a:t>
            </a:r>
            <a:r>
              <a:rPr lang="en-US" dirty="0" err="1" smtClean="0"/>
              <a:t>SChool</a:t>
            </a:r>
            <a:r>
              <a:rPr lang="en-US" dirty="0" smtClean="0"/>
              <a:t> 2012 UIUC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D22C57-AED3-754F-B0DA-9DFA6DE0A67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541991"/>
            <a:ext cx="6942916" cy="47737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434" y="5710767"/>
            <a:ext cx="1122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0" dirty="0" smtClean="0"/>
              <a:t>Haule</a:t>
            </a:r>
          </a:p>
        </p:txBody>
      </p:sp>
    </p:spTree>
    <p:extLst>
      <p:ext uri="{BB962C8B-B14F-4D97-AF65-F5344CB8AC3E}">
        <p14:creationId xmlns:p14="http://schemas.microsoft.com/office/powerpoint/2010/main" val="218276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153400" cy="763751"/>
          </a:xfrm>
        </p:spPr>
        <p:txBody>
          <a:bodyPr/>
          <a:lstStyle/>
          <a:p>
            <a:r>
              <a:rPr lang="en-US" dirty="0" smtClean="0"/>
              <a:t>CTQMC</a:t>
            </a:r>
            <a:endParaRPr lang="en-US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4294967295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Cohen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D22C57-AED3-754F-B0DA-9DFA6DE0A67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4294967295"/>
          </p:nvPr>
        </p:nvSpPr>
        <p:spPr>
          <a:xfrm>
            <a:off x="0" y="6400800"/>
            <a:ext cx="5334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QMC Summer SChool 2012 UIUC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33" y="837570"/>
            <a:ext cx="8358736" cy="1045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43" y="1775959"/>
            <a:ext cx="2589557" cy="808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95" y="2604280"/>
            <a:ext cx="5142430" cy="2513822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5727700" y="1644650"/>
            <a:ext cx="2851150" cy="2952750"/>
            <a:chOff x="5778500" y="3384550"/>
            <a:chExt cx="2851150" cy="2952750"/>
          </a:xfrm>
        </p:grpSpPr>
        <p:sp>
          <p:nvSpPr>
            <p:cNvPr id="17" name="TextBox 16"/>
            <p:cNvSpPr txBox="1"/>
            <p:nvPr/>
          </p:nvSpPr>
          <p:spPr>
            <a:xfrm>
              <a:off x="6592536" y="3384550"/>
              <a:ext cx="495572" cy="472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0" dirty="0" smtClean="0"/>
                <a:t>β</a:t>
              </a: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778500" y="3657600"/>
              <a:ext cx="2851150" cy="2679700"/>
            </a:xfrm>
            <a:prstGeom prst="ellips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non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 Unicode MS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991350" y="3587750"/>
              <a:ext cx="152400" cy="139700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non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 Unicode MS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23100" y="3390900"/>
              <a:ext cx="4160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aseline="0" dirty="0" smtClean="0"/>
                <a:t>0</a:t>
              </a:r>
            </a:p>
          </p:txBody>
        </p:sp>
        <p:cxnSp>
          <p:nvCxnSpPr>
            <p:cNvPr id="19" name="Straight Connector 18"/>
            <p:cNvCxnSpPr>
              <a:endCxn id="14" idx="3"/>
            </p:cNvCxnSpPr>
            <p:nvPr/>
          </p:nvCxnSpPr>
          <p:spPr bwMode="auto">
            <a:xfrm rot="5400000">
              <a:off x="5843763" y="4092429"/>
              <a:ext cx="2204717" cy="1500159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none" w="lg" len="med"/>
            </a:ln>
            <a:effectLst/>
          </p:spPr>
        </p:cxnSp>
        <p:cxnSp>
          <p:nvCxnSpPr>
            <p:cNvPr id="21" name="Straight Connector 20"/>
            <p:cNvCxnSpPr>
              <a:stCxn id="14" idx="2"/>
            </p:cNvCxnSpPr>
            <p:nvPr/>
          </p:nvCxnSpPr>
          <p:spPr bwMode="auto">
            <a:xfrm rot="10800000" flipH="1">
              <a:off x="5778500" y="3752850"/>
              <a:ext cx="1885950" cy="124460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none" w="lg" len="med"/>
            </a:ln>
            <a:effectLst/>
          </p:spPr>
        </p:cxnSp>
        <p:cxnSp>
          <p:nvCxnSpPr>
            <p:cNvPr id="27" name="Straight Connector 26"/>
            <p:cNvCxnSpPr>
              <a:endCxn id="14" idx="2"/>
            </p:cNvCxnSpPr>
            <p:nvPr/>
          </p:nvCxnSpPr>
          <p:spPr bwMode="auto">
            <a:xfrm rot="10800000">
              <a:off x="5778500" y="4997450"/>
              <a:ext cx="2203450" cy="111760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none" w="lg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6861175" y="4962525"/>
              <a:ext cx="2216150" cy="2540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triangle" w="med" len="med"/>
              <a:tailEnd type="none" w="lg" len="med"/>
            </a:ln>
            <a:effectLst/>
          </p:spPr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199" y="4639544"/>
            <a:ext cx="3415945" cy="221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3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Imaginary Time Gf V=540au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Cohen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7089D3-A43A-9549-A0A3-D3CB59D7FDA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V540T300ta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9734"/>
            <a:ext cx="4571695" cy="3200187"/>
          </a:xfrm>
          <a:prstGeom prst="rect">
            <a:avLst/>
          </a:prstGeom>
        </p:spPr>
      </p:pic>
      <p:pic>
        <p:nvPicPr>
          <p:cNvPr id="8" name="Picture 7" descr="V540T2000ta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305" y="2099733"/>
            <a:ext cx="4571695" cy="32001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1200" y="531706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0" dirty="0" smtClean="0"/>
              <a:t>it</a:t>
            </a:r>
            <a:endParaRPr lang="en-US" sz="2800" baseline="0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521547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0" dirty="0" smtClean="0"/>
              <a:t>it</a:t>
            </a:r>
            <a:endParaRPr lang="en-US" sz="2800" baseline="0" dirty="0"/>
          </a:p>
        </p:txBody>
      </p:sp>
      <p:sp>
        <p:nvSpPr>
          <p:cNvPr id="11" name="TextBox 10"/>
          <p:cNvSpPr txBox="1"/>
          <p:nvPr/>
        </p:nvSpPr>
        <p:spPr>
          <a:xfrm>
            <a:off x="558800" y="3302000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0" dirty="0" smtClean="0"/>
              <a:t>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15466" y="3420533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0" dirty="0" smtClean="0"/>
              <a:t>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867" y="4216400"/>
            <a:ext cx="11464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aseline="0" dirty="0" smtClean="0">
                <a:solidFill>
                  <a:srgbClr val="FF0000"/>
                </a:solidFill>
              </a:rPr>
              <a:t>300K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66267" y="4250266"/>
            <a:ext cx="13773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aseline="0" dirty="0" smtClean="0">
                <a:solidFill>
                  <a:srgbClr val="FF0000"/>
                </a:solidFill>
              </a:rPr>
              <a:t>2000K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36131" y="1371600"/>
            <a:ext cx="2789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aseline="0" dirty="0" smtClean="0">
                <a:solidFill>
                  <a:srgbClr val="0000FF"/>
                </a:solidFill>
              </a:rPr>
              <a:t>DOS at Ef=0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20264" y="1320800"/>
            <a:ext cx="2789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aseline="0" dirty="0" smtClean="0">
                <a:solidFill>
                  <a:srgbClr val="0000FF"/>
                </a:solidFill>
              </a:rPr>
              <a:t>DOS at Ef≠0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77733" y="3945467"/>
            <a:ext cx="550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0" dirty="0" smtClean="0">
                <a:solidFill>
                  <a:srgbClr val="00C400"/>
                </a:solidFill>
              </a:rPr>
              <a:t>t</a:t>
            </a:r>
            <a:r>
              <a:rPr lang="en-US" sz="2800" dirty="0" smtClean="0">
                <a:solidFill>
                  <a:srgbClr val="00C400"/>
                </a:solidFill>
              </a:rPr>
              <a:t>2g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2800" y="3996267"/>
            <a:ext cx="550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0" dirty="0" smtClean="0">
                <a:solidFill>
                  <a:srgbClr val="00C400"/>
                </a:solidFill>
              </a:rPr>
              <a:t>t</a:t>
            </a:r>
            <a:r>
              <a:rPr lang="en-US" sz="2800" dirty="0" smtClean="0">
                <a:solidFill>
                  <a:srgbClr val="00C400"/>
                </a:solidFill>
              </a:rPr>
              <a:t>2g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674050" y="2675467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0" dirty="0" smtClean="0">
                <a:solidFill>
                  <a:srgbClr val="FF0000"/>
                </a:solidFill>
              </a:rPr>
              <a:t>e</a:t>
            </a:r>
            <a:r>
              <a:rPr lang="en-US" sz="2800" dirty="0" smtClean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05250" y="2540000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0" dirty="0" smtClean="0">
                <a:solidFill>
                  <a:srgbClr val="FF0000"/>
                </a:solidFill>
              </a:rPr>
              <a:t>e</a:t>
            </a:r>
            <a:r>
              <a:rPr lang="en-US" sz="2800" dirty="0" smtClean="0">
                <a:solidFill>
                  <a:srgbClr val="FF0000"/>
                </a:solidFill>
              </a:rPr>
              <a:t>g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2387600" y="1913467"/>
            <a:ext cx="474133" cy="254000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triangl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6841067" y="1879600"/>
            <a:ext cx="474133" cy="254000"/>
          </a:xfrm>
          <a:prstGeom prst="straightConnector1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triangl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912534" y="4470400"/>
            <a:ext cx="1656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 smtClean="0"/>
              <a:t>occupancy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9467" y="5410200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59485" y="5274734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/>
              <a:t>6</a:t>
            </a:r>
            <a:endParaRPr lang="en-US" baseline="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4207934" y="5308600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40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76800" y="5300134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5612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Histogram of number of kinks on Feynman diagrams</a:t>
            </a:r>
            <a:endParaRPr lang="en-US" dirty="0"/>
          </a:p>
        </p:txBody>
      </p:sp>
      <p:pic>
        <p:nvPicPr>
          <p:cNvPr id="11" name="Content Placeholder 10" descr="histogramV54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8" b="-568"/>
          <a:stretch/>
        </p:blipFill>
        <p:spPr>
          <a:xfrm>
            <a:off x="942779" y="1484721"/>
            <a:ext cx="7146171" cy="509664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Cohen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7089D3-A43A-9549-A0A3-D3CB59D7FDA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09333" y="4978400"/>
            <a:ext cx="11464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aseline="0" dirty="0" smtClean="0"/>
              <a:t>300K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40933" y="2421466"/>
            <a:ext cx="13773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aseline="0" dirty="0" smtClean="0"/>
              <a:t>2000K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03601" y="5638801"/>
            <a:ext cx="3520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aseline="0" dirty="0" smtClean="0"/>
              <a:t>Number of kinks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36933" y="6434667"/>
            <a:ext cx="584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1000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9138" y="64516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 smtClean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01067" y="648546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/>
              <a:t>5</a:t>
            </a:r>
            <a:r>
              <a:rPr lang="en-US" baseline="0" dirty="0" smtClean="0"/>
              <a:t>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48848" y="2108970"/>
            <a:ext cx="1656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V/V0=1, High Spin</a:t>
            </a:r>
          </a:p>
        </p:txBody>
      </p:sp>
    </p:spTree>
    <p:extLst>
      <p:ext uri="{BB962C8B-B14F-4D97-AF65-F5344CB8AC3E}">
        <p14:creationId xmlns:p14="http://schemas.microsoft.com/office/powerpoint/2010/main" val="3967846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Experimental evidence of metallization at high P and 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85" r="-167"/>
          <a:stretch/>
        </p:blipFill>
        <p:spPr>
          <a:xfrm>
            <a:off x="230885" y="1351201"/>
            <a:ext cx="8523498" cy="367946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Cohen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7089D3-A43A-9549-A0A3-D3CB59D7FDA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655733"/>
            <a:ext cx="3891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Ohta, Cohen, et al., </a:t>
            </a:r>
            <a:r>
              <a:rPr lang="en-US" baseline="0" dirty="0" smtClean="0"/>
              <a:t>PRL 2012</a:t>
            </a:r>
            <a:endParaRPr lang="en-US" baseline="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460557" y="5322195"/>
            <a:ext cx="4572000" cy="13336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defRPr/>
            </a:pPr>
            <a:r>
              <a:rPr lang="en-US" sz="2000" baseline="0" dirty="0">
                <a:solidFill>
                  <a:srgbClr val="FF0000"/>
                </a:solidFill>
                <a:latin typeface="+mn-lt"/>
              </a:rPr>
              <a:t>Kenji Ohta, Katsuya </a:t>
            </a:r>
            <a:r>
              <a:rPr lang="en-US" sz="2000" baseline="0" dirty="0" smtClean="0">
                <a:solidFill>
                  <a:srgbClr val="FF0000"/>
                </a:solidFill>
                <a:latin typeface="+mn-lt"/>
              </a:rPr>
              <a:t>Shimizu, </a:t>
            </a:r>
            <a:r>
              <a:rPr lang="en-US" sz="2000" baseline="0" dirty="0">
                <a:solidFill>
                  <a:srgbClr val="FF0000"/>
                </a:solidFill>
                <a:latin typeface="+mn-lt"/>
              </a:rPr>
              <a:t>Osaka University</a:t>
            </a:r>
            <a:r>
              <a:rPr lang="en-US" sz="2000" baseline="0" dirty="0" smtClean="0">
                <a:solidFill>
                  <a:srgbClr val="FF0000"/>
                </a:solidFill>
                <a:latin typeface="+mn-lt"/>
              </a:rPr>
              <a:t>, Yasuo </a:t>
            </a:r>
            <a:r>
              <a:rPr lang="en-US" sz="2000" baseline="0" dirty="0">
                <a:solidFill>
                  <a:srgbClr val="FF0000"/>
                </a:solidFill>
                <a:latin typeface="+mn-lt"/>
              </a:rPr>
              <a:t>Ohishi, Japan Synchrotron Radiation Research </a:t>
            </a:r>
            <a:r>
              <a:rPr lang="en-US" sz="2000" baseline="0" dirty="0" smtClean="0">
                <a:solidFill>
                  <a:srgbClr val="FF0000"/>
                </a:solidFill>
                <a:latin typeface="+mn-lt"/>
              </a:rPr>
              <a:t>Institute, Kei </a:t>
            </a:r>
            <a:r>
              <a:rPr lang="en-US" sz="2000" baseline="0" dirty="0">
                <a:solidFill>
                  <a:srgbClr val="FF0000"/>
                </a:solidFill>
                <a:latin typeface="+mn-lt"/>
              </a:rPr>
              <a:t>Hirose, Tokyo Institute of Technology </a:t>
            </a:r>
            <a:endParaRPr lang="en-US" sz="2000" baseline="0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253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FeO Density of States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3" r="-1721"/>
          <a:stretch/>
        </p:blipFill>
        <p:spPr>
          <a:xfrm>
            <a:off x="1847078" y="1106248"/>
            <a:ext cx="5560476" cy="523298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Cohen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7089D3-A43A-9549-A0A3-D3CB59D7FDA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7133" y="5655733"/>
            <a:ext cx="1512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Ohta et al., 2011</a:t>
            </a:r>
          </a:p>
        </p:txBody>
      </p:sp>
    </p:spTree>
    <p:extLst>
      <p:ext uri="{BB962C8B-B14F-4D97-AF65-F5344CB8AC3E}">
        <p14:creationId xmlns:p14="http://schemas.microsoft.com/office/powerpoint/2010/main" val="273477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DC conductivity versus pressure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4988" r="-24988"/>
          <a:stretch/>
        </p:blipFill>
        <p:spPr>
          <a:xfrm>
            <a:off x="914400" y="1420813"/>
            <a:ext cx="8229600" cy="472598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Cohen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7089D3-A43A-9549-A0A3-D3CB59D7FDAF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0084" y="4299912"/>
            <a:ext cx="3047231" cy="1815184"/>
            <a:chOff x="216284" y="1607512"/>
            <a:chExt cx="3047231" cy="18151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3273" y="1607512"/>
              <a:ext cx="2732424" cy="7528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284" y="2972954"/>
              <a:ext cx="3047231" cy="4497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b="13356"/>
            <a:stretch/>
          </p:blipFill>
          <p:spPr>
            <a:xfrm>
              <a:off x="369839" y="2419928"/>
              <a:ext cx="1587500" cy="297103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-1" b="2991"/>
          <a:stretch/>
        </p:blipFill>
        <p:spPr>
          <a:xfrm>
            <a:off x="25402" y="33866"/>
            <a:ext cx="9144000" cy="159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33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DMFT orbital occupancy transition (HS-LS crossover)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Cohen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D22C57-AED3-754F-B0DA-9DFA6DE0A67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1308347" y="6400800"/>
            <a:ext cx="5334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QMC Summer </a:t>
            </a:r>
            <a:r>
              <a:rPr lang="en-US" dirty="0" err="1" smtClean="0"/>
              <a:t>SChool</a:t>
            </a:r>
            <a:r>
              <a:rPr lang="en-US" dirty="0" smtClean="0"/>
              <a:t> 2012 UIUC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2" y="2387600"/>
            <a:ext cx="3841562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035" y="2387601"/>
            <a:ext cx="3604745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3038" y="5994400"/>
            <a:ext cx="4419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smtClean="0">
                <a:latin typeface="+mn-lt"/>
              </a:rPr>
              <a:t>Using experimental </a:t>
            </a:r>
            <a:r>
              <a:rPr lang="en-US" sz="2000" baseline="0" dirty="0" smtClean="0">
                <a:latin typeface="+mn-lt"/>
              </a:rPr>
              <a:t>equation of state:</a:t>
            </a:r>
          </a:p>
          <a:p>
            <a:r>
              <a:rPr lang="en-US" sz="2000" baseline="0" dirty="0" smtClean="0">
                <a:latin typeface="+mn-lt"/>
              </a:rPr>
              <a:t> </a:t>
            </a:r>
            <a:r>
              <a:rPr lang="en-US" sz="2000" baseline="0" dirty="0" smtClean="0">
                <a:latin typeface="+mn-lt"/>
              </a:rPr>
              <a:t>from Fischer </a:t>
            </a:r>
            <a:r>
              <a:rPr lang="en-US" sz="2000" baseline="0" dirty="0" smtClean="0">
                <a:latin typeface="+mn-lt"/>
              </a:rPr>
              <a:t>et al. EPSL 2011 </a:t>
            </a:r>
          </a:p>
        </p:txBody>
      </p:sp>
    </p:spTree>
    <p:extLst>
      <p:ext uri="{BB962C8B-B14F-4D97-AF65-F5344CB8AC3E}">
        <p14:creationId xmlns:p14="http://schemas.microsoft.com/office/powerpoint/2010/main" val="354884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Spectral Function A(k,ω)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Cohen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731636" y="6400800"/>
            <a:ext cx="5334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D22C57-AED3-754F-B0DA-9DFA6DE0A67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178" t="6161" r="8170" b="4218"/>
          <a:stretch/>
        </p:blipFill>
        <p:spPr>
          <a:xfrm>
            <a:off x="200538" y="1760103"/>
            <a:ext cx="4467553" cy="35647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4221" y="1435015"/>
            <a:ext cx="4332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smtClean="0">
                <a:latin typeface="+mn-lt"/>
              </a:rPr>
              <a:t>V=405 au, V/V0=0.75, 68 GPa </a:t>
            </a:r>
            <a:r>
              <a:rPr lang="en-US" sz="2000" baseline="0" dirty="0" smtClean="0">
                <a:solidFill>
                  <a:schemeClr val="tx2"/>
                </a:solidFill>
                <a:latin typeface="+mn-lt"/>
              </a:rPr>
              <a:t>300K</a:t>
            </a:r>
            <a:r>
              <a:rPr lang="en-US" sz="2000" baseline="0" dirty="0" smtClean="0">
                <a:latin typeface="+mn-lt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297" t="8132" r="9061" b="4381"/>
          <a:stretch/>
        </p:blipFill>
        <p:spPr>
          <a:xfrm>
            <a:off x="4668091" y="1838083"/>
            <a:ext cx="4356143" cy="34756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68496" y="1500327"/>
            <a:ext cx="4475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smtClean="0">
                <a:latin typeface="+mn-lt"/>
              </a:rPr>
              <a:t>V=405 au, V/V0=0.75, 88 GPa </a:t>
            </a:r>
            <a:r>
              <a:rPr lang="en-US" sz="2000" baseline="0" dirty="0" smtClean="0">
                <a:solidFill>
                  <a:schemeClr val="tx2"/>
                </a:solidFill>
                <a:latin typeface="+mn-lt"/>
              </a:rPr>
              <a:t>2000K</a:t>
            </a:r>
            <a:r>
              <a:rPr lang="en-US" sz="2000" baseline="0" dirty="0" smtClean="0">
                <a:latin typeface="+mn-lt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08347" y="5592229"/>
            <a:ext cx="3023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Low spin insulator -&gt; low spin metal</a:t>
            </a:r>
          </a:p>
        </p:txBody>
      </p:sp>
    </p:spTree>
    <p:extLst>
      <p:ext uri="{BB962C8B-B14F-4D97-AF65-F5344CB8AC3E}">
        <p14:creationId xmlns:p14="http://schemas.microsoft.com/office/powerpoint/2010/main" val="1881829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38" b="-23824"/>
          <a:stretch/>
        </p:blipFill>
        <p:spPr>
          <a:xfrm>
            <a:off x="256300" y="327144"/>
            <a:ext cx="8409863" cy="400648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Cohen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7089D3-A43A-9549-A0A3-D3CB59D7FDA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3466999"/>
            <a:ext cx="3175000" cy="3067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762" y="3511350"/>
            <a:ext cx="4919937" cy="29682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6260" y="1574800"/>
            <a:ext cx="1916995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76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High spin at low 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Cohen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00800"/>
            <a:ext cx="5334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D22C57-AED3-754F-B0DA-9DFA6DE0A67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65052" y="1481589"/>
            <a:ext cx="17019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0" dirty="0"/>
              <a:t>V</a:t>
            </a:r>
            <a:r>
              <a:rPr lang="en-US" baseline="0" dirty="0" smtClean="0"/>
              <a:t>=540 </a:t>
            </a:r>
            <a:r>
              <a:rPr lang="en-US" baseline="0" dirty="0"/>
              <a:t>au, V/V0</a:t>
            </a:r>
            <a:r>
              <a:rPr lang="en-US" baseline="0" dirty="0" smtClean="0"/>
              <a:t>=1 </a:t>
            </a:r>
            <a:endParaRPr lang="en-US" baseline="0" dirty="0"/>
          </a:p>
        </p:txBody>
      </p:sp>
      <p:sp>
        <p:nvSpPr>
          <p:cNvPr id="8" name="TextBox 7"/>
          <p:cNvSpPr txBox="1"/>
          <p:nvPr/>
        </p:nvSpPr>
        <p:spPr>
          <a:xfrm>
            <a:off x="4397132" y="2035044"/>
            <a:ext cx="767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e</a:t>
            </a:r>
            <a:r>
              <a:rPr lang="en-US" dirty="0" smtClean="0"/>
              <a:t>g</a:t>
            </a:r>
            <a:r>
              <a:rPr lang="en-US" baseline="0" dirty="0"/>
              <a:t>2</a:t>
            </a:r>
            <a:r>
              <a:rPr lang="en-US" dirty="0" smtClean="0"/>
              <a:t> </a:t>
            </a:r>
            <a:r>
              <a:rPr lang="en-US" baseline="0" dirty="0" smtClean="0"/>
              <a:t>t</a:t>
            </a:r>
            <a:r>
              <a:rPr lang="en-US" dirty="0" smtClean="0"/>
              <a:t>2g</a:t>
            </a:r>
            <a:r>
              <a:rPr lang="en-US" baseline="0" dirty="0"/>
              <a:t>4</a:t>
            </a:r>
            <a:endParaRPr lang="en-US" baseline="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865056" y="2402660"/>
            <a:ext cx="434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>
                <a:solidFill>
                  <a:srgbClr val="1FF566"/>
                </a:solidFill>
              </a:rPr>
              <a:t>H</a:t>
            </a:r>
            <a:r>
              <a:rPr lang="en-US" baseline="0" dirty="0" smtClean="0">
                <a:solidFill>
                  <a:srgbClr val="1FF566"/>
                </a:solidFill>
              </a:rPr>
              <a:t>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024" y="1795379"/>
            <a:ext cx="6204857" cy="4343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42578" y="5001814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d5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22376" y="5154214"/>
            <a:ext cx="384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d7</a:t>
            </a:r>
          </a:p>
        </p:txBody>
      </p:sp>
    </p:spTree>
    <p:extLst>
      <p:ext uri="{BB962C8B-B14F-4D97-AF65-F5344CB8AC3E}">
        <p14:creationId xmlns:p14="http://schemas.microsoft.com/office/powerpoint/2010/main" val="3703762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Spin fluctuations </a:t>
            </a:r>
            <a:r>
              <a:rPr lang="en-US" smtClean="0">
                <a:sym typeface="Wingdings"/>
              </a:rPr>
              <a:t> </a:t>
            </a:r>
            <a:r>
              <a:rPr lang="en-US" smtClean="0"/>
              <a:t>metallization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Cohen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00800"/>
            <a:ext cx="5334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D22C57-AED3-754F-B0DA-9DFA6DE0A67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896" y="2085018"/>
            <a:ext cx="6203465" cy="43424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6116" y="1492746"/>
            <a:ext cx="3070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V=405 au, V/V0=0.75, 68 GPa </a:t>
            </a:r>
            <a:r>
              <a:rPr lang="en-US" baseline="0" dirty="0" smtClean="0">
                <a:solidFill>
                  <a:schemeClr val="tx2"/>
                </a:solidFill>
              </a:rPr>
              <a:t>300K</a:t>
            </a:r>
            <a:r>
              <a:rPr lang="en-US" baseline="0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10697" y="1500327"/>
            <a:ext cx="3172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V=405 au, V/V0=0.75, 88 GPa </a:t>
            </a:r>
            <a:r>
              <a:rPr lang="en-US" baseline="0" dirty="0" smtClean="0">
                <a:solidFill>
                  <a:schemeClr val="tx2"/>
                </a:solidFill>
              </a:rPr>
              <a:t>2000K</a:t>
            </a:r>
            <a:r>
              <a:rPr lang="en-US" baseline="0" dirty="0" smtClean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46079" y="2417358"/>
            <a:ext cx="767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/>
              <a:t>e</a:t>
            </a:r>
            <a:r>
              <a:rPr lang="en-US" dirty="0" smtClean="0"/>
              <a:t>g</a:t>
            </a:r>
            <a:r>
              <a:rPr lang="en-US" baseline="0" dirty="0" smtClean="0"/>
              <a:t>0</a:t>
            </a:r>
            <a:r>
              <a:rPr lang="en-US" dirty="0" smtClean="0"/>
              <a:t> </a:t>
            </a:r>
            <a:r>
              <a:rPr lang="en-US" baseline="0" dirty="0" smtClean="0"/>
              <a:t>t</a:t>
            </a:r>
            <a:r>
              <a:rPr lang="en-US" dirty="0" smtClean="0"/>
              <a:t>2g</a:t>
            </a:r>
            <a:r>
              <a:rPr lang="en-US" baseline="0" dirty="0" smtClean="0"/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52299" y="4909137"/>
            <a:ext cx="767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/>
              <a:t>e</a:t>
            </a:r>
            <a:r>
              <a:rPr lang="en-US" dirty="0" smtClean="0"/>
              <a:t>g</a:t>
            </a:r>
            <a:r>
              <a:rPr lang="en-US" baseline="0" dirty="0"/>
              <a:t>2</a:t>
            </a:r>
            <a:r>
              <a:rPr lang="en-US" dirty="0" smtClean="0"/>
              <a:t> </a:t>
            </a:r>
            <a:r>
              <a:rPr lang="en-US" baseline="0" dirty="0" smtClean="0"/>
              <a:t>t</a:t>
            </a:r>
            <a:r>
              <a:rPr lang="en-US" dirty="0" smtClean="0"/>
              <a:t>2g</a:t>
            </a:r>
            <a:r>
              <a:rPr lang="en-US" baseline="0" dirty="0"/>
              <a:t>4</a:t>
            </a:r>
            <a:endParaRPr lang="en-US" baseline="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447964" y="2450778"/>
            <a:ext cx="40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solidFill>
                  <a:srgbClr val="1FF566"/>
                </a:solidFill>
              </a:rPr>
              <a:t>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52838" y="4641779"/>
            <a:ext cx="434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>
                <a:solidFill>
                  <a:srgbClr val="1FF566"/>
                </a:solidFill>
              </a:rPr>
              <a:t>H</a:t>
            </a:r>
            <a:r>
              <a:rPr lang="en-US" baseline="0" dirty="0" smtClean="0">
                <a:solidFill>
                  <a:srgbClr val="1FF566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601437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16" y="1045164"/>
            <a:ext cx="3006071" cy="1085850"/>
          </a:xfrm>
        </p:spPr>
        <p:txBody>
          <a:bodyPr/>
          <a:lstStyle/>
          <a:p>
            <a:r>
              <a:rPr lang="en-US" dirty="0" smtClean="0"/>
              <a:t>FeO phase diagram 1/12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Cohen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135685" y="6400800"/>
            <a:ext cx="5334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QMC Summer </a:t>
            </a:r>
            <a:r>
              <a:rPr lang="en-US" dirty="0" err="1" smtClean="0"/>
              <a:t>SChool</a:t>
            </a:r>
            <a:r>
              <a:rPr lang="en-US" dirty="0" smtClean="0"/>
              <a:t> 2012 UIUC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D22C57-AED3-754F-B0DA-9DFA6DE0A67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66" y="491066"/>
            <a:ext cx="5111834" cy="6108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3201" y="474133"/>
            <a:ext cx="334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0" dirty="0" smtClean="0">
                <a:solidFill>
                  <a:srgbClr val="0000FF"/>
                </a:solidFill>
              </a:rPr>
              <a:t>Ohta, Cohen, et al., PRL, 2012</a:t>
            </a:r>
          </a:p>
        </p:txBody>
      </p:sp>
    </p:spTree>
    <p:extLst>
      <p:ext uri="{BB962C8B-B14F-4D97-AF65-F5344CB8AC3E}">
        <p14:creationId xmlns:p14="http://schemas.microsoft.com/office/powerpoint/2010/main" val="238072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Cohen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400800"/>
            <a:ext cx="5334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D22C57-AED3-754F-B0DA-9DFA6DE0A67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" name="Picture 5" descr="newkindofmetal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4711700" cy="66348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853" y="837776"/>
            <a:ext cx="4677147" cy="39882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83100" y="5105400"/>
            <a:ext cx="415290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aseline="0" dirty="0"/>
              <a:t>A new kind of metal in the deep Earth - Worldnews.com</a:t>
            </a:r>
          </a:p>
          <a:p>
            <a:r>
              <a:rPr lang="en-US" sz="1100" baseline="0" dirty="0"/>
              <a:t>article.wn.com/view</a:t>
            </a:r>
            <a:r>
              <a:rPr lang="en-US" sz="1100" baseline="0" dirty="0" smtClean="0"/>
              <a:t>/ A_new_kind_of_metal_in_the_deep_Earth</a:t>
            </a:r>
            <a:r>
              <a:rPr lang="en-US" sz="1100" baseline="0" dirty="0"/>
              <a:t>/</a:t>
            </a:r>
          </a:p>
          <a:p>
            <a:r>
              <a:rPr lang="en-US" sz="1100" baseline="0" dirty="0"/>
              <a:t>Dec 19, 2011 – Read full article. Back to 'A new kind of metal in </a:t>
            </a:r>
            <a:r>
              <a:rPr lang="en-US" sz="1100" baseline="0" dirty="0" smtClean="0"/>
              <a:t>the deep </a:t>
            </a:r>
            <a:r>
              <a:rPr lang="en-US" sz="1100" baseline="0" dirty="0"/>
              <a:t>Earth' .... 10 years ago, Ronald Cohen had made a name </a:t>
            </a:r>
            <a:r>
              <a:rPr lang="en-US" sz="1100" baseline="0" dirty="0" smtClean="0"/>
              <a:t>for himself </a:t>
            </a:r>
            <a:r>
              <a:rPr lang="en-US" sz="1100" baseline="0" dirty="0"/>
              <a:t>in private equity.</a:t>
            </a:r>
            <a:endParaRPr lang="en-US" sz="110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051316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DFT-DMFT computations show metallization in FeO at high P and T</a:t>
            </a:r>
          </a:p>
          <a:p>
            <a:pPr lvl="1"/>
            <a:r>
              <a:rPr lang="en-US" sz="2400" dirty="0" smtClean="0"/>
              <a:t>Temperature is crucial.</a:t>
            </a:r>
          </a:p>
          <a:p>
            <a:pPr lvl="1"/>
            <a:r>
              <a:rPr lang="en-US" sz="2400" dirty="0" smtClean="0"/>
              <a:t>Metallization is due to fluctuations between high-and low-spin states. </a:t>
            </a:r>
          </a:p>
          <a:p>
            <a:pPr lvl="1"/>
            <a:r>
              <a:rPr lang="en-US" sz="2400" dirty="0" smtClean="0"/>
              <a:t>Self-consistency is crucial.</a:t>
            </a:r>
          </a:p>
          <a:p>
            <a:pPr lvl="1"/>
            <a:r>
              <a:rPr lang="en-US" sz="2400" dirty="0" smtClean="0"/>
              <a:t>Excellent agreement with experiment.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Cohen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7089D3-A43A-9549-A0A3-D3CB59D7FDA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81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Background: FeO</a:t>
            </a:r>
            <a:endParaRPr lang="en-US" dirty="0"/>
          </a:p>
        </p:txBody>
      </p:sp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436563" y="1420813"/>
            <a:ext cx="4546701" cy="4725987"/>
          </a:xfrm>
        </p:spPr>
        <p:txBody>
          <a:bodyPr/>
          <a:lstStyle/>
          <a:p>
            <a:r>
              <a:rPr lang="en-US" dirty="0" smtClean="0"/>
              <a:t>At ambient pressure FeO is an </a:t>
            </a:r>
            <a:br>
              <a:rPr lang="en-US" dirty="0" smtClean="0"/>
            </a:br>
            <a:r>
              <a:rPr lang="en-US" dirty="0" smtClean="0"/>
              <a:t>antiferromagnetic insulator with a </a:t>
            </a:r>
            <a:br>
              <a:rPr lang="en-US" dirty="0" smtClean="0"/>
            </a:br>
            <a:r>
              <a:rPr lang="en-US" dirty="0" smtClean="0"/>
              <a:t>rock salt structure</a:t>
            </a:r>
          </a:p>
          <a:p>
            <a:r>
              <a:rPr lang="en-US" dirty="0" smtClean="0"/>
              <a:t>Iron 3d states partially filled, but </a:t>
            </a:r>
            <a:br>
              <a:rPr lang="en-US" dirty="0" smtClean="0"/>
            </a:br>
            <a:r>
              <a:rPr lang="en-US" dirty="0" smtClean="0"/>
              <a:t>localized</a:t>
            </a:r>
          </a:p>
          <a:p>
            <a:r>
              <a:rPr lang="en-US" dirty="0" smtClean="0"/>
              <a:t>Borderline between charge transfer and Mott insulator</a:t>
            </a:r>
          </a:p>
          <a:p>
            <a:r>
              <a:rPr lang="en-US" dirty="0" smtClean="0"/>
              <a:t>Difficult to make stoichiometric </a:t>
            </a:r>
            <a:br>
              <a:rPr lang="en-US" dirty="0" smtClean="0"/>
            </a:br>
            <a:r>
              <a:rPr lang="en-US" dirty="0" smtClean="0"/>
              <a:t>FeO in the lab at low pressures (vacancies yield Fe1-xO where x ~ 0.07) but stoichiometric under pressure</a:t>
            </a:r>
            <a:endParaRPr lang="en-US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Cohen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7089D3-A43A-9549-A0A3-D3CB59D7FDA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44" name="Picture 4" descr="structure-6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0155" y="526334"/>
            <a:ext cx="299085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231" y="3252851"/>
            <a:ext cx="2828377" cy="3124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2282" y="5038200"/>
            <a:ext cx="411963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 smtClean="0">
                <a:solidFill>
                  <a:srgbClr val="FF0000"/>
                </a:solidFill>
                <a:latin typeface="+mn-lt"/>
              </a:rPr>
              <a:t>The phase diagram as of</a:t>
            </a:r>
          </a:p>
          <a:p>
            <a:r>
              <a:rPr lang="en-US" baseline="0" dirty="0" smtClean="0">
                <a:solidFill>
                  <a:srgbClr val="FF0000"/>
                </a:solidFill>
                <a:latin typeface="+mn-lt"/>
              </a:rPr>
              <a:t>1994 (Fei and Mao, Science, </a:t>
            </a:r>
          </a:p>
          <a:p>
            <a:r>
              <a:rPr lang="en-US" baseline="0" dirty="0" smtClean="0">
                <a:solidFill>
                  <a:srgbClr val="FF0000"/>
                </a:solidFill>
                <a:latin typeface="+mn-lt"/>
              </a:rPr>
              <a:t>266, 1678, 1994)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5755" y="3174754"/>
            <a:ext cx="3649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aseline="0" dirty="0" smtClean="0">
                <a:solidFill>
                  <a:srgbClr val="0000FF"/>
                </a:solidFill>
                <a:latin typeface="+mn-lt"/>
              </a:rPr>
              <a:t>Knittle and Jeanloz, JGR 1991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7408785" y="4567358"/>
            <a:ext cx="178256" cy="178239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234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FeO wüstite is an insulator at ambient conditions</a:t>
            </a:r>
            <a:endParaRPr lang="en-US" dirty="0"/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LDA/GGA etc. make it a metal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Cohen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7089D3-A43A-9549-A0A3-D3CB59D7FDAF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6200" y="1920875"/>
            <a:ext cx="3622675" cy="4937125"/>
            <a:chOff x="1152" y="1210"/>
            <a:chExt cx="2282" cy="311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152" y="1210"/>
              <a:ext cx="2282" cy="3110"/>
              <a:chOff x="1296" y="2160"/>
              <a:chExt cx="5703" cy="7776"/>
            </a:xfrm>
          </p:grpSpPr>
          <p:pic>
            <p:nvPicPr>
              <p:cNvPr id="27661" name="Picture 5" descr="feoafmband"/>
              <p:cNvPicPr>
                <a:picLocks noChangeAspect="1" noChangeArrowheads="1"/>
              </p:cNvPicPr>
              <p:nvPr/>
            </p:nvPicPr>
            <p:blipFill>
              <a:blip r:embed="rId3"/>
              <a:srcRect l="5142" t="667"/>
              <a:stretch>
                <a:fillRect/>
              </a:stretch>
            </p:blipFill>
            <p:spPr bwMode="auto">
              <a:xfrm>
                <a:off x="1296" y="2160"/>
                <a:ext cx="5559" cy="7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662" name="Text Box 6"/>
              <p:cNvSpPr txBox="1">
                <a:spLocks noChangeArrowheads="1"/>
              </p:cNvSpPr>
              <p:nvPr/>
            </p:nvSpPr>
            <p:spPr bwMode="auto">
              <a:xfrm>
                <a:off x="1440" y="9216"/>
                <a:ext cx="5559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endParaRPr lang="en-US" baseline="0" dirty="0"/>
              </a:p>
            </p:txBody>
          </p:sp>
        </p:grpSp>
        <p:sp>
          <p:nvSpPr>
            <p:cNvPr id="27660" name="Line 8"/>
            <p:cNvSpPr>
              <a:spLocks noChangeShapeType="1"/>
            </p:cNvSpPr>
            <p:nvPr/>
          </p:nvSpPr>
          <p:spPr bwMode="auto">
            <a:xfrm>
              <a:off x="1536" y="1908"/>
              <a:ext cx="1680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prstDash val="dash"/>
              <a:round/>
              <a:headEnd/>
              <a:tailEnd type="none" w="lg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1371600" y="6324600"/>
            <a:ext cx="3594100" cy="3968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aseline="0" dirty="0"/>
              <a:t>Cohen et al. (1998) </a:t>
            </a:r>
            <a:r>
              <a:rPr lang="en-US" sz="1000" u="sng" baseline="0" dirty="0"/>
              <a:t>High-Pressure Materials Research</a:t>
            </a:r>
            <a:r>
              <a:rPr lang="en-US" sz="1000" baseline="0" dirty="0"/>
              <a:t>. Materials Research Society. </a:t>
            </a:r>
            <a:r>
              <a:rPr lang="en-US" sz="1000" b="1" baseline="0" dirty="0"/>
              <a:t>499</a:t>
            </a:r>
            <a:r>
              <a:rPr lang="en-US" sz="1000" baseline="0" dirty="0"/>
              <a:t>.</a:t>
            </a:r>
          </a:p>
        </p:txBody>
      </p:sp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6248400" y="1905000"/>
            <a:ext cx="2606675" cy="385762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600" baseline="0" dirty="0">
                <a:solidFill>
                  <a:schemeClr val="bg2"/>
                </a:solidFill>
              </a:rPr>
              <a:t>LDA+U does open a gap in AFM rhombohedral or lower symmetry FeO and predicts a  metal insulator transition under pressure, but not a high-spin low-spin transition. (Gramsch, Cohen, and Savrasov, Am. Mineral., </a:t>
            </a:r>
            <a:r>
              <a:rPr lang="en-US" sz="1600" b="1" baseline="0" dirty="0">
                <a:solidFill>
                  <a:schemeClr val="bg2"/>
                </a:solidFill>
              </a:rPr>
              <a:t>88</a:t>
            </a:r>
            <a:r>
              <a:rPr lang="en-US" sz="1600" baseline="0" dirty="0">
                <a:solidFill>
                  <a:schemeClr val="bg2"/>
                </a:solidFill>
              </a:rPr>
              <a:t>, 257 (2003).</a:t>
            </a:r>
          </a:p>
          <a:p>
            <a:pPr>
              <a:buFontTx/>
              <a:buChar char="•"/>
            </a:pPr>
            <a:r>
              <a:rPr lang="en-US" sz="1600" baseline="0" dirty="0">
                <a:solidFill>
                  <a:schemeClr val="bg2"/>
                </a:solidFill>
              </a:rPr>
              <a:t>LDA+U is a model, and how accurate it is unknown.</a:t>
            </a:r>
          </a:p>
          <a:p>
            <a:pPr>
              <a:buFontTx/>
              <a:buChar char="•"/>
            </a:pPr>
            <a:r>
              <a:rPr lang="en-US" sz="1600" baseline="0" dirty="0">
                <a:solidFill>
                  <a:schemeClr val="bg2"/>
                </a:solidFill>
              </a:rPr>
              <a:t>LDA+U cannot give a gap in paramagnetic FeO.</a:t>
            </a:r>
          </a:p>
        </p:txBody>
      </p:sp>
      <p:pic>
        <p:nvPicPr>
          <p:cNvPr id="27658" name="Picture 12" descr="dosgga"/>
          <p:cNvPicPr>
            <a:picLocks noChangeAspect="1" noChangeArrowheads="1"/>
          </p:cNvPicPr>
          <p:nvPr/>
        </p:nvPicPr>
        <p:blipFill>
          <a:blip r:embed="rId4"/>
          <a:srcRect t="2924" b="3503"/>
          <a:stretch>
            <a:fillRect/>
          </a:stretch>
        </p:blipFill>
        <p:spPr bwMode="auto">
          <a:xfrm>
            <a:off x="3505200" y="2286000"/>
            <a:ext cx="27162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782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0" y="228600"/>
            <a:ext cx="5607050" cy="959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50" y="1250950"/>
            <a:ext cx="6210300" cy="39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" y="1599616"/>
            <a:ext cx="4254500" cy="49154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1651000"/>
            <a:ext cx="4089400" cy="50038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746999" y="800100"/>
          <a:ext cx="1179689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7" imgW="838200" imgH="685800" progId="Equation.DSMT4">
                  <p:embed/>
                </p:oleObj>
              </mc:Choice>
              <mc:Fallback>
                <p:oleObj name="Equation" r:id="rId7" imgW="8382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6999" y="800100"/>
                        <a:ext cx="1179689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40253" y="254001"/>
            <a:ext cx="2578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0" dirty="0" smtClean="0">
                <a:solidFill>
                  <a:srgbClr val="FF0000"/>
                </a:solidFill>
                <a:latin typeface="+mn-lt"/>
              </a:rPr>
              <a:t>Extended Stoner model</a:t>
            </a:r>
          </a:p>
          <a:p>
            <a:r>
              <a:rPr lang="en-US" sz="1800" baseline="0" dirty="0" smtClean="0">
                <a:solidFill>
                  <a:srgbClr val="FF0000"/>
                </a:solidFill>
                <a:latin typeface="+mn-lt"/>
              </a:rPr>
              <a:t>Increase in bandwidth causes spin collapse: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4294967295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Cohen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D22C57-AED3-754F-B0DA-9DFA6DE0A67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4294967295"/>
          </p:nvPr>
        </p:nvSpPr>
        <p:spPr>
          <a:xfrm>
            <a:off x="2116444" y="6400800"/>
            <a:ext cx="5334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QMC Summer </a:t>
            </a:r>
            <a:r>
              <a:rPr lang="en-US" dirty="0" err="1" smtClean="0"/>
              <a:t>SChool</a:t>
            </a:r>
            <a:r>
              <a:rPr lang="en-US" dirty="0" smtClean="0"/>
              <a:t> 2012 UIUC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00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Magnetic collapse vs. High-spin low-spin transition vs. Orbital ordering in FeO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Cohen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789357" y="6400800"/>
            <a:ext cx="5334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QMC Summer </a:t>
            </a:r>
            <a:r>
              <a:rPr lang="en-US" dirty="0" err="1" smtClean="0"/>
              <a:t>SChool</a:t>
            </a:r>
            <a:r>
              <a:rPr lang="en-US" dirty="0" smtClean="0"/>
              <a:t> 2012 UIUC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D22C57-AED3-754F-B0DA-9DFA6DE0A67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19666" y="2802466"/>
            <a:ext cx="7349067" cy="3670307"/>
            <a:chOff x="719666" y="2802466"/>
            <a:chExt cx="7349067" cy="3670307"/>
          </a:xfrm>
        </p:grpSpPr>
        <p:cxnSp>
          <p:nvCxnSpPr>
            <p:cNvPr id="7" name="Straight Connector 6"/>
            <p:cNvCxnSpPr/>
            <p:nvPr/>
          </p:nvCxnSpPr>
          <p:spPr bwMode="auto">
            <a:xfrm flipV="1">
              <a:off x="1295400" y="3759200"/>
              <a:ext cx="1346200" cy="8467"/>
            </a:xfrm>
            <a:prstGeom prst="line">
              <a:avLst/>
            </a:prstGeom>
            <a:noFill/>
            <a:ln w="57150" cap="flat" cmpd="sng" algn="ctr">
              <a:solidFill>
                <a:srgbClr val="09CF4B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1295399" y="5020733"/>
              <a:ext cx="1346200" cy="8467"/>
            </a:xfrm>
            <a:prstGeom prst="line">
              <a:avLst/>
            </a:prstGeom>
            <a:noFill/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5410200" y="3759200"/>
              <a:ext cx="1346200" cy="8467"/>
            </a:xfrm>
            <a:prstGeom prst="line">
              <a:avLst/>
            </a:prstGeom>
            <a:noFill/>
            <a:ln w="57150" cap="flat" cmpd="sng" algn="ctr">
              <a:solidFill>
                <a:srgbClr val="09CF4B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5410199" y="5020733"/>
              <a:ext cx="1346200" cy="8467"/>
            </a:xfrm>
            <a:prstGeom prst="line">
              <a:avLst/>
            </a:prstGeom>
            <a:noFill/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1532467" y="4783666"/>
              <a:ext cx="8466" cy="4572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1964268" y="4783666"/>
              <a:ext cx="8466" cy="4572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2362201" y="4783666"/>
              <a:ext cx="8466" cy="4572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H="1" flipV="1">
              <a:off x="1667934" y="3547533"/>
              <a:ext cx="8466" cy="4572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2142067" y="3547533"/>
              <a:ext cx="8466" cy="4572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H="1">
              <a:off x="2937934" y="2802466"/>
              <a:ext cx="8466" cy="4572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H="1" flipV="1">
              <a:off x="6570133" y="4809066"/>
              <a:ext cx="8466" cy="4572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H="1" flipV="1">
              <a:off x="5698067" y="4809066"/>
              <a:ext cx="8466" cy="4572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V="1">
              <a:off x="2065866" y="3014133"/>
              <a:ext cx="1346200" cy="8467"/>
            </a:xfrm>
            <a:prstGeom prst="line">
              <a:avLst/>
            </a:prstGeom>
            <a:noFill/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 flipV="1">
              <a:off x="7560734" y="4792132"/>
              <a:ext cx="8466" cy="4572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6722533" y="5020733"/>
              <a:ext cx="1346200" cy="8467"/>
            </a:xfrm>
            <a:prstGeom prst="line">
              <a:avLst/>
            </a:prstGeom>
            <a:noFill/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H="1">
              <a:off x="7747001" y="4809066"/>
              <a:ext cx="8466" cy="4572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flipH="1">
              <a:off x="5935134" y="4842933"/>
              <a:ext cx="8466" cy="4572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H="1">
              <a:off x="6824135" y="4842933"/>
              <a:ext cx="8466" cy="457200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1498600" y="5334000"/>
              <a:ext cx="1580990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aseline="0" dirty="0" smtClean="0"/>
                <a:t>Moment 4μ</a:t>
              </a:r>
              <a:r>
                <a:rPr lang="en-US" sz="2000" dirty="0" smtClean="0"/>
                <a:t>B</a:t>
              </a:r>
            </a:p>
            <a:p>
              <a:endParaRPr lang="en-US" sz="2000" baseline="0" dirty="0"/>
            </a:p>
            <a:p>
              <a:r>
                <a:rPr lang="en-US" sz="2000" baseline="0" dirty="0" smtClean="0"/>
                <a:t>4 t</a:t>
              </a:r>
              <a:r>
                <a:rPr lang="en-US" sz="2000" dirty="0" smtClean="0"/>
                <a:t>2g  </a:t>
              </a:r>
              <a:r>
                <a:rPr lang="en-US" sz="2000" baseline="0" dirty="0" smtClean="0"/>
                <a:t>2 e</a:t>
              </a:r>
              <a:r>
                <a:rPr lang="en-US" sz="2000" dirty="0" smtClean="0"/>
                <a:t>g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48399" y="5334000"/>
              <a:ext cx="1325052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aseline="0" dirty="0" smtClean="0"/>
                <a:t>Moment 0</a:t>
              </a:r>
            </a:p>
            <a:p>
              <a:endParaRPr lang="en-US" sz="2000" baseline="0" dirty="0"/>
            </a:p>
            <a:p>
              <a:r>
                <a:rPr lang="en-US" sz="2000" baseline="0" dirty="0" smtClean="0"/>
                <a:t>6 t</a:t>
              </a:r>
              <a:r>
                <a:rPr lang="en-US" sz="2000" dirty="0" smtClean="0"/>
                <a:t>2g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9666" y="4876800"/>
              <a:ext cx="367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0" dirty="0" smtClean="0"/>
                <a:t>t</a:t>
              </a:r>
              <a:r>
                <a:rPr lang="en-US" dirty="0" smtClean="0"/>
                <a:t>2g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893733" y="4876800"/>
              <a:ext cx="367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0" dirty="0" smtClean="0"/>
                <a:t>t</a:t>
              </a:r>
              <a:r>
                <a:rPr lang="en-US" dirty="0" smtClean="0"/>
                <a:t>2g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24000" y="2878667"/>
              <a:ext cx="367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0" dirty="0" smtClean="0"/>
                <a:t>t</a:t>
              </a:r>
              <a:r>
                <a:rPr lang="en-US" dirty="0" smtClean="0"/>
                <a:t>2g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45066" y="3623733"/>
              <a:ext cx="351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0" dirty="0"/>
                <a:t>e</a:t>
              </a:r>
              <a:r>
                <a:rPr lang="en-US" dirty="0" smtClean="0"/>
                <a:t>g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02199" y="3615266"/>
              <a:ext cx="351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aseline="0" dirty="0"/>
                <a:t>e</a:t>
              </a:r>
              <a:r>
                <a:rPr lang="en-US" dirty="0" smtClean="0"/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5699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-372" b="-411"/>
          <a:stretch/>
        </p:blipFill>
        <p:spPr>
          <a:xfrm>
            <a:off x="481010" y="500338"/>
            <a:ext cx="8229600" cy="614597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r>
              <a:rPr lang="en-US" smtClean="0"/>
              <a:t>Cohen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</p:spPr>
        <p:txBody>
          <a:bodyPr/>
          <a:lstStyle/>
          <a:p>
            <a:r>
              <a:rPr lang="en-US" smtClean="0"/>
              <a:t>QMC Summer SChool 2012 UIUC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907089D3-A43A-9549-A0A3-D3CB59D7FDA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33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153400" cy="629044"/>
          </a:xfrm>
        </p:spPr>
        <p:txBody>
          <a:bodyPr/>
          <a:lstStyle/>
          <a:p>
            <a:r>
              <a:rPr lang="en-US" dirty="0" smtClean="0"/>
              <a:t>LDA-DMFT</a:t>
            </a:r>
            <a:endParaRPr lang="en-US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4294967295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900" dirty="0" smtClean="0">
                <a:latin typeface="+mn-lt"/>
              </a:rPr>
              <a:t>Cohen</a:t>
            </a:r>
            <a:endParaRPr lang="en-US" sz="900" dirty="0">
              <a:latin typeface="+mn-lt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D22C57-AED3-754F-B0DA-9DFA6DE0A676}" type="slidenum">
              <a:rPr lang="en-US" sz="900" smtClean="0">
                <a:latin typeface="+mn-lt"/>
              </a:rPr>
              <a:pPr>
                <a:defRPr/>
              </a:pPr>
              <a:t>8</a:t>
            </a:fld>
            <a:endParaRPr lang="en-US" sz="900" dirty="0">
              <a:latin typeface="+mn-lt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4294967295"/>
          </p:nvPr>
        </p:nvSpPr>
        <p:spPr>
          <a:xfrm>
            <a:off x="1673915" y="6400800"/>
            <a:ext cx="5334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900" dirty="0" smtClean="0">
                <a:latin typeface="+mn-lt"/>
              </a:rPr>
              <a:t>QMC Summer </a:t>
            </a:r>
            <a:r>
              <a:rPr lang="en-US" sz="900" dirty="0" err="1" smtClean="0">
                <a:latin typeface="+mn-lt"/>
              </a:rPr>
              <a:t>SChool</a:t>
            </a:r>
            <a:r>
              <a:rPr lang="en-US" sz="900" dirty="0" smtClean="0">
                <a:latin typeface="+mn-lt"/>
              </a:rPr>
              <a:t> 2012 UIUC</a:t>
            </a:r>
            <a:endParaRPr lang="en-US" sz="9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2363" t="6325" b="7722"/>
          <a:stretch>
            <a:fillRect/>
          </a:stretch>
        </p:blipFill>
        <p:spPr>
          <a:xfrm>
            <a:off x="5309561" y="2548737"/>
            <a:ext cx="2075855" cy="1860843"/>
          </a:xfrm>
          <a:prstGeom prst="rect">
            <a:avLst/>
          </a:prstGeom>
        </p:spPr>
      </p:pic>
      <p:pic>
        <p:nvPicPr>
          <p:cNvPr id="39" name="Picture 4" descr="structure-6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673" y="1578064"/>
            <a:ext cx="299085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Connector 42"/>
          <p:cNvCxnSpPr/>
          <p:nvPr/>
        </p:nvCxnSpPr>
        <p:spPr bwMode="auto">
          <a:xfrm rot="10800000">
            <a:off x="2742981" y="2548738"/>
            <a:ext cx="2399005" cy="89073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lg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1349441" y="4127367"/>
            <a:ext cx="2509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0" dirty="0" smtClean="0">
                <a:latin typeface="+mn-lt"/>
              </a:rPr>
              <a:t>Lattice Problem (DFT) LAPW</a:t>
            </a:r>
            <a:endParaRPr lang="en-US" sz="1400" baseline="0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38484" y="4579619"/>
            <a:ext cx="2339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0" dirty="0" smtClean="0">
                <a:latin typeface="+mn-lt"/>
              </a:rPr>
              <a:t>Atomic Problem </a:t>
            </a:r>
          </a:p>
          <a:p>
            <a:r>
              <a:rPr lang="en-US" sz="1400" baseline="0" dirty="0" smtClean="0">
                <a:latin typeface="+mn-lt"/>
              </a:rPr>
              <a:t>(Many-body theory: DMFT)</a:t>
            </a:r>
            <a:endParaRPr lang="en-US" sz="1400" baseline="0" dirty="0">
              <a:latin typeface="+mn-lt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971586" y="3995080"/>
            <a:ext cx="4223317" cy="2160694"/>
          </a:xfrm>
          <a:custGeom>
            <a:avLst/>
            <a:gdLst>
              <a:gd name="connsiteX0" fmla="*/ 86798 w 4223317"/>
              <a:gd name="connsiteY0" fmla="*/ 0 h 2160694"/>
              <a:gd name="connsiteX1" fmla="*/ 157357 w 4223317"/>
              <a:gd name="connsiteY1" fmla="*/ 758448 h 2160694"/>
              <a:gd name="connsiteX2" fmla="*/ 457233 w 4223317"/>
              <a:gd name="connsiteY2" fmla="*/ 1269959 h 2160694"/>
              <a:gd name="connsiteX3" fmla="*/ 801208 w 4223317"/>
              <a:gd name="connsiteY3" fmla="*/ 1596268 h 2160694"/>
              <a:gd name="connsiteX4" fmla="*/ 1621456 w 4223317"/>
              <a:gd name="connsiteY4" fmla="*/ 1896119 h 2160694"/>
              <a:gd name="connsiteX5" fmla="*/ 2485803 w 4223317"/>
              <a:gd name="connsiteY5" fmla="*/ 2081322 h 2160694"/>
              <a:gd name="connsiteX6" fmla="*/ 3032635 w 4223317"/>
              <a:gd name="connsiteY6" fmla="*/ 2160694 h 2160694"/>
              <a:gd name="connsiteX7" fmla="*/ 3632386 w 4223317"/>
              <a:gd name="connsiteY7" fmla="*/ 2054864 h 2160694"/>
              <a:gd name="connsiteX8" fmla="*/ 3729405 w 4223317"/>
              <a:gd name="connsiteY8" fmla="*/ 1966673 h 2160694"/>
              <a:gd name="connsiteX9" fmla="*/ 3967541 w 4223317"/>
              <a:gd name="connsiteY9" fmla="*/ 1631545 h 2160694"/>
              <a:gd name="connsiteX10" fmla="*/ 4020460 w 4223317"/>
              <a:gd name="connsiteY10" fmla="*/ 1463981 h 2160694"/>
              <a:gd name="connsiteX11" fmla="*/ 4002821 w 4223317"/>
              <a:gd name="connsiteY11" fmla="*/ 1278778 h 2160694"/>
              <a:gd name="connsiteX12" fmla="*/ 3967541 w 4223317"/>
              <a:gd name="connsiteY12" fmla="*/ 961288 h 2160694"/>
              <a:gd name="connsiteX13" fmla="*/ 3976361 w 4223317"/>
              <a:gd name="connsiteY13" fmla="*/ 608522 h 2160694"/>
              <a:gd name="connsiteX14" fmla="*/ 3994001 w 4223317"/>
              <a:gd name="connsiteY14" fmla="*/ 582065 h 2160694"/>
              <a:gd name="connsiteX15" fmla="*/ 4029280 w 4223317"/>
              <a:gd name="connsiteY15" fmla="*/ 546788 h 2160694"/>
              <a:gd name="connsiteX16" fmla="*/ 4046920 w 4223317"/>
              <a:gd name="connsiteY16" fmla="*/ 520330 h 2160694"/>
              <a:gd name="connsiteX17" fmla="*/ 4064560 w 4223317"/>
              <a:gd name="connsiteY17" fmla="*/ 485054 h 2160694"/>
              <a:gd name="connsiteX18" fmla="*/ 4099839 w 4223317"/>
              <a:gd name="connsiteY18" fmla="*/ 458596 h 2160694"/>
              <a:gd name="connsiteX19" fmla="*/ 4143938 w 4223317"/>
              <a:gd name="connsiteY19" fmla="*/ 405681 h 2160694"/>
              <a:gd name="connsiteX20" fmla="*/ 4188038 w 4223317"/>
              <a:gd name="connsiteY20" fmla="*/ 361585 h 2160694"/>
              <a:gd name="connsiteX21" fmla="*/ 4223317 w 4223317"/>
              <a:gd name="connsiteY21" fmla="*/ 343947 h 216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23317" h="2160694">
                <a:moveTo>
                  <a:pt x="86798" y="0"/>
                </a:moveTo>
                <a:cubicBezTo>
                  <a:pt x="0" y="289308"/>
                  <a:pt x="22602" y="168943"/>
                  <a:pt x="157357" y="758448"/>
                </a:cubicBezTo>
                <a:cubicBezTo>
                  <a:pt x="199402" y="942379"/>
                  <a:pt x="347542" y="1127669"/>
                  <a:pt x="457233" y="1269959"/>
                </a:cubicBezTo>
                <a:cubicBezTo>
                  <a:pt x="554704" y="1396398"/>
                  <a:pt x="657198" y="1518097"/>
                  <a:pt x="801208" y="1596268"/>
                </a:cubicBezTo>
                <a:cubicBezTo>
                  <a:pt x="1013378" y="1711437"/>
                  <a:pt x="1385029" y="1838659"/>
                  <a:pt x="1621456" y="1896119"/>
                </a:cubicBezTo>
                <a:cubicBezTo>
                  <a:pt x="1907777" y="1965705"/>
                  <a:pt x="2194975" y="2033982"/>
                  <a:pt x="2485803" y="2081322"/>
                </a:cubicBezTo>
                <a:cubicBezTo>
                  <a:pt x="2920495" y="2152080"/>
                  <a:pt x="2737679" y="2129649"/>
                  <a:pt x="3032635" y="2160694"/>
                </a:cubicBezTo>
                <a:cubicBezTo>
                  <a:pt x="3249780" y="2141394"/>
                  <a:pt x="3439406" y="2157021"/>
                  <a:pt x="3632386" y="2054864"/>
                </a:cubicBezTo>
                <a:cubicBezTo>
                  <a:pt x="3671012" y="2034417"/>
                  <a:pt x="3702276" y="2000938"/>
                  <a:pt x="3729405" y="1966673"/>
                </a:cubicBezTo>
                <a:cubicBezTo>
                  <a:pt x="3814470" y="1859231"/>
                  <a:pt x="3967541" y="1631545"/>
                  <a:pt x="3967541" y="1631545"/>
                </a:cubicBezTo>
                <a:cubicBezTo>
                  <a:pt x="3985181" y="1575690"/>
                  <a:pt x="4014631" y="1522264"/>
                  <a:pt x="4020460" y="1463981"/>
                </a:cubicBezTo>
                <a:cubicBezTo>
                  <a:pt x="4026631" y="1402275"/>
                  <a:pt x="4007702" y="1340599"/>
                  <a:pt x="4002821" y="1278778"/>
                </a:cubicBezTo>
                <a:cubicBezTo>
                  <a:pt x="3982375" y="1019808"/>
                  <a:pt x="4011191" y="1237709"/>
                  <a:pt x="3967541" y="961288"/>
                </a:cubicBezTo>
                <a:cubicBezTo>
                  <a:pt x="3970481" y="843699"/>
                  <a:pt x="3968174" y="725862"/>
                  <a:pt x="3976361" y="608522"/>
                </a:cubicBezTo>
                <a:cubicBezTo>
                  <a:pt x="3977099" y="597948"/>
                  <a:pt x="3989260" y="591545"/>
                  <a:pt x="3994001" y="582065"/>
                </a:cubicBezTo>
                <a:cubicBezTo>
                  <a:pt x="4012818" y="544435"/>
                  <a:pt x="3986945" y="560899"/>
                  <a:pt x="4029280" y="546788"/>
                </a:cubicBezTo>
                <a:cubicBezTo>
                  <a:pt x="4035160" y="537969"/>
                  <a:pt x="4041661" y="529533"/>
                  <a:pt x="4046920" y="520330"/>
                </a:cubicBezTo>
                <a:cubicBezTo>
                  <a:pt x="4053443" y="508916"/>
                  <a:pt x="4056004" y="495036"/>
                  <a:pt x="4064560" y="485054"/>
                </a:cubicBezTo>
                <a:cubicBezTo>
                  <a:pt x="4074127" y="473894"/>
                  <a:pt x="4088678" y="468162"/>
                  <a:pt x="4099839" y="458596"/>
                </a:cubicBezTo>
                <a:cubicBezTo>
                  <a:pt x="4152950" y="413076"/>
                  <a:pt x="4103102" y="452348"/>
                  <a:pt x="4143938" y="405681"/>
                </a:cubicBezTo>
                <a:cubicBezTo>
                  <a:pt x="4157628" y="390037"/>
                  <a:pt x="4169444" y="370881"/>
                  <a:pt x="4188038" y="361585"/>
                </a:cubicBezTo>
                <a:lnTo>
                  <a:pt x="4223317" y="343947"/>
                </a:lnTo>
              </a:path>
            </a:pathLst>
          </a:custGeom>
          <a:noFill/>
          <a:ln w="9525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853588"/>
              </p:ext>
            </p:extLst>
          </p:nvPr>
        </p:nvGraphicFramePr>
        <p:xfrm>
          <a:off x="3619262" y="673532"/>
          <a:ext cx="2402797" cy="471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4" name="Equation" r:id="rId5" imgW="1358900" imgH="266700" progId="Equation.DSMT4">
                  <p:embed/>
                </p:oleObj>
              </mc:Choice>
              <mc:Fallback>
                <p:oleObj name="Equation" r:id="rId5" imgW="13589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262" y="673532"/>
                        <a:ext cx="2402797" cy="47157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5881495" y="758448"/>
            <a:ext cx="3068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0" dirty="0" smtClean="0">
                <a:latin typeface="+mn-lt"/>
              </a:rPr>
              <a:t>Lattice Problem (contains geometry)</a:t>
            </a:r>
            <a:endParaRPr lang="en-US" sz="1400" baseline="0" dirty="0">
              <a:latin typeface="+mn-lt"/>
            </a:endParaRP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518960"/>
              </p:ext>
            </p:extLst>
          </p:nvPr>
        </p:nvGraphicFramePr>
        <p:xfrm>
          <a:off x="5160864" y="5293718"/>
          <a:ext cx="3505773" cy="482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5" name="Equation" r:id="rId7" imgW="2120900" imgH="292100" progId="Equation.DSMT4">
                  <p:embed/>
                </p:oleObj>
              </mc:Choice>
              <mc:Fallback>
                <p:oleObj name="Equation" r:id="rId7" imgW="21209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0864" y="5293718"/>
                        <a:ext cx="3505773" cy="4828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5203723" y="5882380"/>
            <a:ext cx="1481738" cy="523220"/>
          </a:xfrm>
          <a:prstGeom prst="rect">
            <a:avLst/>
          </a:prstGeom>
          <a:noFill/>
          <a:ln w="38100" cmpd="sng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latin typeface="+mn-lt"/>
              </a:rPr>
              <a:t>Impurity Model (CTQMC)</a:t>
            </a:r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011000"/>
              </p:ext>
            </p:extLst>
          </p:nvPr>
        </p:nvGraphicFramePr>
        <p:xfrm>
          <a:off x="4751575" y="5959390"/>
          <a:ext cx="196371" cy="22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6" name="Equation" r:id="rId9" imgW="152400" imgH="177800" progId="Equation.DSMT4">
                  <p:embed/>
                </p:oleObj>
              </mc:Choice>
              <mc:Fallback>
                <p:oleObj name="Equation" r:id="rId9" imgW="1524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575" y="5959390"/>
                        <a:ext cx="196371" cy="22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4621612" y="6217508"/>
            <a:ext cx="66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0" dirty="0" smtClean="0">
                <a:latin typeface="+mn-lt"/>
              </a:rPr>
              <a:t>H</a:t>
            </a:r>
            <a:r>
              <a:rPr lang="en-US" sz="1400" dirty="0" smtClean="0">
                <a:latin typeface="+mn-lt"/>
              </a:rPr>
              <a:t>DFT</a:t>
            </a:r>
            <a:endParaRPr lang="en-US" sz="1400" baseline="0" dirty="0" smtClean="0">
              <a:latin typeface="+mn-lt"/>
            </a:endParaRPr>
          </a:p>
        </p:txBody>
      </p:sp>
      <p:cxnSp>
        <p:nvCxnSpPr>
          <p:cNvPr id="69" name="Straight Connector 68"/>
          <p:cNvCxnSpPr/>
          <p:nvPr/>
        </p:nvCxnSpPr>
        <p:spPr bwMode="auto">
          <a:xfrm rot="10800000" flipV="1">
            <a:off x="4956768" y="5997028"/>
            <a:ext cx="176397" cy="17639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lg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rot="10800000" flipV="1">
            <a:off x="4965588" y="6173412"/>
            <a:ext cx="158757" cy="15874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lg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rot="10800000" flipV="1">
            <a:off x="6826579" y="5970571"/>
            <a:ext cx="299876" cy="264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lg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rot="10800000">
            <a:off x="6826579" y="6217508"/>
            <a:ext cx="396894" cy="8819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olid"/>
            <a:round/>
            <a:headEnd type="triangle" w="med" len="med"/>
            <a:tailEnd type="none" w="lg" len="med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7205834" y="5803009"/>
            <a:ext cx="613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0" dirty="0" smtClean="0">
                <a:latin typeface="+mn-lt"/>
              </a:rPr>
              <a:t>G</a:t>
            </a:r>
            <a:r>
              <a:rPr lang="en-US" sz="1400" dirty="0" smtClean="0">
                <a:latin typeface="+mn-lt"/>
              </a:rPr>
              <a:t>imp</a:t>
            </a:r>
            <a:endParaRPr lang="en-US" sz="1400" baseline="0" dirty="0" smtClean="0">
              <a:latin typeface="+mn-lt"/>
            </a:endParaRPr>
          </a:p>
        </p:txBody>
      </p:sp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451227"/>
              </p:ext>
            </p:extLst>
          </p:nvPr>
        </p:nvGraphicFramePr>
        <p:xfrm>
          <a:off x="7386247" y="6254304"/>
          <a:ext cx="200713" cy="218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7" name="Equation" r:id="rId11" imgW="139700" imgH="152400" progId="Equation.DSMT4">
                  <p:embed/>
                </p:oleObj>
              </mc:Choice>
              <mc:Fallback>
                <p:oleObj name="Equation" r:id="rId11" imgW="139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6247" y="6254304"/>
                        <a:ext cx="200713" cy="218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2540123" y="5608986"/>
            <a:ext cx="1172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0" dirty="0" smtClean="0">
                <a:latin typeface="+mn-lt"/>
              </a:rPr>
              <a:t>New density</a:t>
            </a: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693644"/>
              </p:ext>
            </p:extLst>
          </p:nvPr>
        </p:nvGraphicFramePr>
        <p:xfrm>
          <a:off x="3173134" y="1131412"/>
          <a:ext cx="5970866" cy="46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8" name="Equation" r:id="rId13" imgW="3073400" imgH="241300" progId="Equation.DSMT4">
                  <p:embed/>
                </p:oleObj>
              </mc:Choice>
              <mc:Fallback>
                <p:oleObj name="Equation" r:id="rId13" imgW="3073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134" y="1131412"/>
                        <a:ext cx="5970866" cy="46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03700" y="1841500"/>
            <a:ext cx="32579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0" dirty="0" smtClean="0">
                <a:latin typeface="+mn-lt"/>
              </a:rPr>
              <a:t>Fully self-consistent, finite temperature</a:t>
            </a:r>
          </a:p>
        </p:txBody>
      </p:sp>
    </p:spTree>
    <p:extLst>
      <p:ext uri="{BB962C8B-B14F-4D97-AF65-F5344CB8AC3E}">
        <p14:creationId xmlns:p14="http://schemas.microsoft.com/office/powerpoint/2010/main" val="2232300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DFT-DMFT</a:t>
            </a:r>
            <a:endParaRPr lang="en-US" dirty="0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smtClean="0">
                <a:latin typeface="+mn-lt"/>
              </a:rPr>
              <a:t>Cohen</a:t>
            </a:r>
            <a:endParaRPr lang="en-US" sz="10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020242" y="6400800"/>
            <a:ext cx="5334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smtClean="0">
                <a:latin typeface="+mn-lt"/>
              </a:rPr>
              <a:t>QMC Summer SChool 2012 UIUC</a:t>
            </a:r>
            <a:endParaRPr lang="en-US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D22C57-AED3-754F-B0DA-9DFA6DE0A676}" type="slidenum">
              <a:rPr lang="en-US" sz="1000" smtClean="0">
                <a:latin typeface="+mn-lt"/>
              </a:rPr>
              <a:pPr>
                <a:defRPr/>
              </a:pPr>
              <a:t>9</a:t>
            </a:fld>
            <a:endParaRPr lang="en-US" sz="1000" dirty="0">
              <a:latin typeface="+mn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062581"/>
              </p:ext>
            </p:extLst>
          </p:nvPr>
        </p:nvGraphicFramePr>
        <p:xfrm>
          <a:off x="728133" y="3369732"/>
          <a:ext cx="6460068" cy="668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5" name="Equation" r:id="rId3" imgW="2946400" imgH="304800" progId="Equation.3">
                  <p:embed/>
                </p:oleObj>
              </mc:Choice>
              <mc:Fallback>
                <p:oleObj name="Equation" r:id="rId3" imgW="29464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8133" y="3369732"/>
                        <a:ext cx="6460068" cy="6682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725173"/>
              </p:ext>
            </p:extLst>
          </p:nvPr>
        </p:nvGraphicFramePr>
        <p:xfrm>
          <a:off x="774700" y="1668463"/>
          <a:ext cx="5281613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56" name="Equation" r:id="rId5" imgW="2755900" imgH="241300" progId="Equation.DSMT4">
                  <p:embed/>
                </p:oleObj>
              </mc:Choice>
              <mc:Fallback>
                <p:oleObj name="Equation" r:id="rId5" imgW="2755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1668463"/>
                        <a:ext cx="5281613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067" y="2302933"/>
            <a:ext cx="5080000" cy="800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24601" y="1828799"/>
            <a:ext cx="16213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 smtClean="0">
                <a:latin typeface="+mn-lt"/>
              </a:rPr>
              <a:t>Crystal problem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4601" y="2675466"/>
            <a:ext cx="1849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 smtClean="0">
                <a:latin typeface="+mn-lt"/>
              </a:rPr>
              <a:t>“Impurity” problem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0001" y="4055533"/>
            <a:ext cx="2556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0" dirty="0" smtClean="0">
                <a:latin typeface="+mn-lt"/>
              </a:rPr>
              <a:t>Self-consistency condition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4103" y="4336473"/>
            <a:ext cx="72728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0" dirty="0" smtClean="0">
                <a:latin typeface="+mn-lt"/>
              </a:rPr>
              <a:t>Kristjan Haule DFT-DMFT code:</a:t>
            </a:r>
          </a:p>
          <a:p>
            <a:r>
              <a:rPr lang="en-US" sz="1600" baseline="0" dirty="0">
                <a:latin typeface="+mn-lt"/>
              </a:rPr>
              <a:t>	</a:t>
            </a:r>
            <a:r>
              <a:rPr lang="en-US" sz="1600" baseline="0" dirty="0" smtClean="0">
                <a:latin typeface="+mn-lt"/>
              </a:rPr>
              <a:t>integrates wien2k LAPW code for Crystal with Continuous Time Quantum Monte Carlo (CTQMC)</a:t>
            </a:r>
            <a:r>
              <a:rPr lang="en-US" sz="1600" baseline="0" dirty="0">
                <a:latin typeface="+mn-lt"/>
              </a:rPr>
              <a:t>	</a:t>
            </a:r>
            <a:r>
              <a:rPr lang="en-US" sz="1600" baseline="0" dirty="0" smtClean="0">
                <a:latin typeface="+mn-lt"/>
              </a:rPr>
              <a:t>for impurity</a:t>
            </a:r>
          </a:p>
          <a:p>
            <a:endParaRPr lang="en-US" sz="1600" baseline="0" dirty="0">
              <a:latin typeface="+mn-lt"/>
            </a:endParaRPr>
          </a:p>
          <a:p>
            <a:r>
              <a:rPr lang="en-US" sz="1600" baseline="0" dirty="0" smtClean="0">
                <a:latin typeface="+mn-lt"/>
              </a:rPr>
              <a:t>Fully self-consistent in charge density ρ, chemical potential μ, impurity levels E</a:t>
            </a:r>
            <a:r>
              <a:rPr lang="en-US" sz="1600" dirty="0" smtClean="0">
                <a:latin typeface="+mn-lt"/>
              </a:rPr>
              <a:t>imp</a:t>
            </a:r>
            <a:r>
              <a:rPr lang="en-US" sz="1600" baseline="0" dirty="0" smtClean="0">
                <a:latin typeface="+mn-lt"/>
              </a:rPr>
              <a:t>, hybridization Δ, and self-energy Σ.</a:t>
            </a:r>
          </a:p>
          <a:p>
            <a:endParaRPr lang="en-US" sz="1600" baseline="0" dirty="0">
              <a:latin typeface="+mn-lt"/>
            </a:endParaRPr>
          </a:p>
          <a:p>
            <a:r>
              <a:rPr lang="en-US" sz="1600" baseline="0" dirty="0" smtClean="0">
                <a:latin typeface="+mn-lt"/>
              </a:rPr>
              <a:t>Calculations are done on imaginary frequency ω axis, and analytically continued to real axis.</a:t>
            </a:r>
            <a:endParaRPr lang="en-US" sz="1600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6728" y="5626485"/>
            <a:ext cx="25017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baseline="0" dirty="0" smtClean="0">
                <a:solidFill>
                  <a:srgbClr val="FF0000"/>
                </a:solidFill>
                <a:latin typeface="+mn-lt"/>
              </a:rPr>
              <a:t>No down folding, fully self-consistent</a:t>
            </a:r>
          </a:p>
        </p:txBody>
      </p:sp>
    </p:spTree>
    <p:extLst>
      <p:ext uri="{BB962C8B-B14F-4D97-AF65-F5344CB8AC3E}">
        <p14:creationId xmlns:p14="http://schemas.microsoft.com/office/powerpoint/2010/main" val="13949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  <a:txDef>
      <a:spPr/>
      <a:bodyPr/>
      <a:lstStyle>
        <a:defPPr algn="ctr">
          <a:defRPr sz="1400" dirty="0" smtClean="0"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8747</TotalTime>
  <Words>825</Words>
  <Application>Microsoft Macintosh PowerPoint</Application>
  <PresentationFormat>On-screen Show (4:3)</PresentationFormat>
  <Paragraphs>199</Paragraphs>
  <Slides>24</Slides>
  <Notes>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Blank Presentation</vt:lpstr>
      <vt:lpstr>MathType 6.0 Equation</vt:lpstr>
      <vt:lpstr>Equation</vt:lpstr>
      <vt:lpstr>PowerPoint Presentation</vt:lpstr>
      <vt:lpstr>PowerPoint Presentation</vt:lpstr>
      <vt:lpstr>Background: FeO</vt:lpstr>
      <vt:lpstr>FeO wüstite is an insulator at ambient conditions</vt:lpstr>
      <vt:lpstr>PowerPoint Presentation</vt:lpstr>
      <vt:lpstr>Magnetic collapse vs. High-spin low-spin transition vs. Orbital ordering in FeO</vt:lpstr>
      <vt:lpstr>PowerPoint Presentation</vt:lpstr>
      <vt:lpstr>LDA-DMFT</vt:lpstr>
      <vt:lpstr>DFT-DMFT</vt:lpstr>
      <vt:lpstr>PowerPoint Presentation</vt:lpstr>
      <vt:lpstr>Continuous Time Quantum Monte Carlo (CTQMC)  QMC over Feynman diagrams  Imaginary time (frequency)</vt:lpstr>
      <vt:lpstr>CTQMC</vt:lpstr>
      <vt:lpstr>Imaginary Time Gf V=540au</vt:lpstr>
      <vt:lpstr>Histogram of number of kinks on Feynman diagrams</vt:lpstr>
      <vt:lpstr>Experimental evidence of metallization at high P and T</vt:lpstr>
      <vt:lpstr>FeO Density of States</vt:lpstr>
      <vt:lpstr>DC conductivity versus pressure</vt:lpstr>
      <vt:lpstr>DMFT orbital occupancy transition (HS-LS crossover)</vt:lpstr>
      <vt:lpstr>Spectral Function A(k,ω)</vt:lpstr>
      <vt:lpstr>High spin at low P</vt:lpstr>
      <vt:lpstr>Spin fluctuations  metallization</vt:lpstr>
      <vt:lpstr>FeO phase diagram 1/12</vt:lpstr>
      <vt:lpstr>PowerPoint Presentation</vt:lpstr>
      <vt:lpstr>Summary</vt:lpstr>
    </vt:vector>
  </TitlesOfParts>
  <Manager/>
  <Company>CIW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Ronald Cohen</dc:creator>
  <cp:keywords/>
  <dc:description/>
  <cp:lastModifiedBy>Ronald Cohen</cp:lastModifiedBy>
  <cp:revision>618</cp:revision>
  <cp:lastPrinted>2006-10-23T19:48:26Z</cp:lastPrinted>
  <dcterms:created xsi:type="dcterms:W3CDTF">2006-05-03T21:40:44Z</dcterms:created>
  <dcterms:modified xsi:type="dcterms:W3CDTF">2012-07-25T02:45:35Z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